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9" r:id="rId3"/>
    <p:sldId id="257" r:id="rId4"/>
    <p:sldId id="260" r:id="rId5"/>
    <p:sldId id="270" r:id="rId6"/>
    <p:sldId id="268" r:id="rId7"/>
    <p:sldId id="258" r:id="rId8"/>
    <p:sldId id="261" r:id="rId9"/>
    <p:sldId id="262" r:id="rId10"/>
    <p:sldId id="266" r:id="rId11"/>
    <p:sldId id="263" r:id="rId12"/>
    <p:sldId id="264" r:id="rId13"/>
    <p:sldId id="265" r:id="rId14"/>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D7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92" d="100"/>
          <a:sy n="92" d="100"/>
        </p:scale>
        <p:origin x="35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621"/>
          </a:xfrm>
          <a:prstGeom prst="rect">
            <a:avLst/>
          </a:prstGeom>
        </p:spPr>
        <p:txBody>
          <a:bodyPr vert="horz" lIns="91440" tIns="45720" rIns="91440" bIns="45720" rtlCol="0"/>
          <a:lstStyle>
            <a:lvl1pPr algn="r">
              <a:defRPr sz="1200"/>
            </a:lvl1pPr>
          </a:lstStyle>
          <a:p>
            <a:r>
              <a:rPr lang="en-US" smtClean="0"/>
              <a:t>10/6/2015</a:t>
            </a:r>
            <a:endParaRPr lang="en-US"/>
          </a:p>
        </p:txBody>
      </p:sp>
      <p:sp>
        <p:nvSpPr>
          <p:cNvPr id="4" name="Footer Placeholder 3"/>
          <p:cNvSpPr>
            <a:spLocks noGrp="1"/>
          </p:cNvSpPr>
          <p:nvPr>
            <p:ph type="ftr" sz="quarter" idx="2"/>
          </p:nvPr>
        </p:nvSpPr>
        <p:spPr>
          <a:xfrm>
            <a:off x="1" y="8830780"/>
            <a:ext cx="2972421" cy="4656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30780"/>
            <a:ext cx="2972421" cy="465620"/>
          </a:xfrm>
          <a:prstGeom prst="rect">
            <a:avLst/>
          </a:prstGeom>
        </p:spPr>
        <p:txBody>
          <a:bodyPr vert="horz" lIns="91440" tIns="45720" rIns="91440" bIns="45720" rtlCol="0" anchor="b"/>
          <a:lstStyle>
            <a:lvl1pPr algn="r">
              <a:defRPr sz="1200"/>
            </a:lvl1pPr>
          </a:lstStyle>
          <a:p>
            <a:fld id="{EFABA13A-B3E0-4787-AB9F-DCC097D600D3}" type="slidenum">
              <a:rPr lang="en-US" smtClean="0"/>
              <a:t>‹#›</a:t>
            </a:fld>
            <a:endParaRPr lang="en-US"/>
          </a:p>
        </p:txBody>
      </p:sp>
    </p:spTree>
    <p:extLst>
      <p:ext uri="{BB962C8B-B14F-4D97-AF65-F5344CB8AC3E}">
        <p14:creationId xmlns:p14="http://schemas.microsoft.com/office/powerpoint/2010/main" val="404720402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884613" y="0"/>
            <a:ext cx="2971800" cy="466435"/>
          </a:xfrm>
          <a:prstGeom prst="rect">
            <a:avLst/>
          </a:prstGeom>
        </p:spPr>
        <p:txBody>
          <a:bodyPr vert="horz" lIns="92757" tIns="46378" rIns="92757" bIns="46378" rtlCol="0"/>
          <a:lstStyle>
            <a:lvl1pPr algn="r">
              <a:defRPr sz="1200"/>
            </a:lvl1pPr>
          </a:lstStyle>
          <a:p>
            <a:r>
              <a:rPr lang="en-US" smtClean="0"/>
              <a:t>10/6/2015</a:t>
            </a:r>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4"/>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4"/>
          </a:xfrm>
          <a:prstGeom prst="rect">
            <a:avLst/>
          </a:prstGeom>
        </p:spPr>
        <p:txBody>
          <a:bodyPr vert="horz" lIns="92757" tIns="46378" rIns="92757" bIns="46378" rtlCol="0" anchor="b"/>
          <a:lstStyle>
            <a:lvl1pPr algn="r">
              <a:defRPr sz="1200"/>
            </a:lvl1pPr>
          </a:lstStyle>
          <a:p>
            <a:fld id="{E9A88A74-4DC9-419F-8623-44E2A7F49913}" type="slidenum">
              <a:rPr lang="en-US" smtClean="0"/>
              <a:t>‹#›</a:t>
            </a:fld>
            <a:endParaRPr lang="en-US"/>
          </a:p>
        </p:txBody>
      </p:sp>
    </p:spTree>
    <p:extLst>
      <p:ext uri="{BB962C8B-B14F-4D97-AF65-F5344CB8AC3E}">
        <p14:creationId xmlns:p14="http://schemas.microsoft.com/office/powerpoint/2010/main" val="48557603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A88A74-4DC9-419F-8623-44E2A7F49913}" type="slidenum">
              <a:rPr lang="en-US" smtClean="0"/>
              <a:t>3</a:t>
            </a:fld>
            <a:endParaRPr lang="en-US"/>
          </a:p>
        </p:txBody>
      </p:sp>
      <p:sp>
        <p:nvSpPr>
          <p:cNvPr id="5" name="Date Placeholder 4"/>
          <p:cNvSpPr>
            <a:spLocks noGrp="1"/>
          </p:cNvSpPr>
          <p:nvPr>
            <p:ph type="dt" idx="11"/>
          </p:nvPr>
        </p:nvSpPr>
        <p:spPr/>
        <p:txBody>
          <a:bodyPr/>
          <a:lstStyle/>
          <a:p>
            <a:r>
              <a:rPr lang="en-US" smtClean="0"/>
              <a:t>10/6/2015</a:t>
            </a:r>
            <a:endParaRPr lang="en-US"/>
          </a:p>
        </p:txBody>
      </p:sp>
    </p:spTree>
    <p:extLst>
      <p:ext uri="{BB962C8B-B14F-4D97-AF65-F5344CB8AC3E}">
        <p14:creationId xmlns:p14="http://schemas.microsoft.com/office/powerpoint/2010/main" val="2941377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A88A74-4DC9-419F-8623-44E2A7F49913}" type="slidenum">
              <a:rPr lang="en-US" smtClean="0"/>
              <a:t>9</a:t>
            </a:fld>
            <a:endParaRPr lang="en-US"/>
          </a:p>
        </p:txBody>
      </p:sp>
      <p:sp>
        <p:nvSpPr>
          <p:cNvPr id="5" name="Date Placeholder 4"/>
          <p:cNvSpPr>
            <a:spLocks noGrp="1"/>
          </p:cNvSpPr>
          <p:nvPr>
            <p:ph type="dt" idx="11"/>
          </p:nvPr>
        </p:nvSpPr>
        <p:spPr/>
        <p:txBody>
          <a:bodyPr/>
          <a:lstStyle/>
          <a:p>
            <a:r>
              <a:rPr lang="en-US" smtClean="0"/>
              <a:t>10/6/2015</a:t>
            </a:r>
            <a:endParaRPr lang="en-US"/>
          </a:p>
        </p:txBody>
      </p:sp>
    </p:spTree>
    <p:extLst>
      <p:ext uri="{BB962C8B-B14F-4D97-AF65-F5344CB8AC3E}">
        <p14:creationId xmlns:p14="http://schemas.microsoft.com/office/powerpoint/2010/main" val="422598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F7DCCE-3113-48F1-9949-EE024401AFE1}" type="datetime1">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2164433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05B2CE-3F7B-4B3C-A29B-A2F3293CA16F}" type="datetime1">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281217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3DD932-B41F-4D7B-8864-F6E0A1EE9580}" type="datetime1">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55650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C581C-80A7-444B-ACF3-673D1766F86B}" type="datetime1">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1189724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33F1F2-86BF-43FF-8DAE-20A507D08D58}" type="datetime1">
              <a:rPr lang="en-US" smtClean="0"/>
              <a:t>10/7/2015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463419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4FB130-1599-4DA3-96B9-3DCCE5BC3304}" type="datetime1">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185497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9E1947-32F2-4766-B0BA-82C214DA913B}" type="datetime1">
              <a:rPr lang="en-US" smtClean="0"/>
              <a:t>10/7/2015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868540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19270B-53FD-4F58-BE6A-9FABD380C680}" type="datetime1">
              <a:rPr lang="en-US" smtClean="0"/>
              <a:t>10/7/2015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607396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A8D1D-F861-45B6-89EA-A4EC3A5D5D85}" type="datetime1">
              <a:rPr lang="en-US" smtClean="0"/>
              <a:t>10/7/2015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3646312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9EA28-1CE2-43ED-88D5-07959F6759D0}" type="datetime1">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382198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F318D-B530-4B28-869A-E5584863A08E}" type="datetime1">
              <a:rPr lang="en-US" smtClean="0"/>
              <a:t>10/7/2015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34013-7001-48B0-B3B4-6D761F937534}" type="slidenum">
              <a:rPr lang="en-US" smtClean="0"/>
              <a:t>‹#›</a:t>
            </a:fld>
            <a:endParaRPr lang="en-US"/>
          </a:p>
        </p:txBody>
      </p:sp>
    </p:spTree>
    <p:extLst>
      <p:ext uri="{BB962C8B-B14F-4D97-AF65-F5344CB8AC3E}">
        <p14:creationId xmlns:p14="http://schemas.microsoft.com/office/powerpoint/2010/main" val="1673568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C6D3D-A2C6-4F62-917F-4E96B1E739AA}" type="datetime1">
              <a:rPr lang="en-US" smtClean="0"/>
              <a:t>10/7/2015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34013-7001-48B0-B3B4-6D761F937534}" type="slidenum">
              <a:rPr lang="en-US" smtClean="0"/>
              <a:t>‹#›</a:t>
            </a:fld>
            <a:endParaRPr lang="en-US"/>
          </a:p>
        </p:txBody>
      </p:sp>
    </p:spTree>
    <p:extLst>
      <p:ext uri="{BB962C8B-B14F-4D97-AF65-F5344CB8AC3E}">
        <p14:creationId xmlns:p14="http://schemas.microsoft.com/office/powerpoint/2010/main" val="696657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771" y="5372708"/>
            <a:ext cx="9144000" cy="774019"/>
          </a:xfrm>
        </p:spPr>
        <p:txBody>
          <a:bodyPr>
            <a:normAutofit/>
          </a:bodyPr>
          <a:lstStyle/>
          <a:p>
            <a:r>
              <a:rPr lang="en-US" sz="3600" b="1" i="1" dirty="0" smtClean="0"/>
              <a:t>Quarter for the Quarter</a:t>
            </a:r>
            <a:endParaRPr lang="en-US" sz="3600" b="1" i="1" dirty="0"/>
          </a:p>
        </p:txBody>
      </p:sp>
      <p:sp>
        <p:nvSpPr>
          <p:cNvPr id="4" name="TextBox 3"/>
          <p:cNvSpPr txBox="1"/>
          <p:nvPr/>
        </p:nvSpPr>
        <p:spPr>
          <a:xfrm>
            <a:off x="827314" y="3295905"/>
            <a:ext cx="10580914" cy="1938992"/>
          </a:xfrm>
          <a:prstGeom prst="rect">
            <a:avLst/>
          </a:prstGeom>
          <a:noFill/>
        </p:spPr>
        <p:txBody>
          <a:bodyPr wrap="square" rtlCol="0">
            <a:spAutoFit/>
          </a:bodyPr>
          <a:lstStyle/>
          <a:p>
            <a:pPr algn="ctr"/>
            <a:r>
              <a:rPr lang="en-US" sz="6000" dirty="0" smtClean="0">
                <a:solidFill>
                  <a:schemeClr val="tx2"/>
                </a:solidFill>
                <a:latin typeface="Rockwell Condensed" panose="02060603050405020104" pitchFamily="18" charset="0"/>
              </a:rPr>
              <a:t>FRENCH QUARTER</a:t>
            </a:r>
          </a:p>
          <a:p>
            <a:pPr algn="ctr"/>
            <a:r>
              <a:rPr lang="en-US" sz="6000" dirty="0" smtClean="0">
                <a:solidFill>
                  <a:schemeClr val="tx2"/>
                </a:solidFill>
                <a:latin typeface="Rockwell Condensed" panose="02060603050405020104" pitchFamily="18" charset="0"/>
              </a:rPr>
              <a:t>ECONOMIC DEVELOPMENT DISTRICT</a:t>
            </a:r>
            <a:endParaRPr lang="en-US" sz="6000" dirty="0">
              <a:solidFill>
                <a:schemeClr val="tx2"/>
              </a:solidFill>
              <a:latin typeface="Rockwell Condensed" panose="02060603050405020104" pitchFamily="18" charset="0"/>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 t="36061" r="63275" b="4849"/>
          <a:stretch/>
        </p:blipFill>
        <p:spPr>
          <a:xfrm>
            <a:off x="4814592" y="512862"/>
            <a:ext cx="2606357" cy="2365464"/>
          </a:xfrm>
          <a:prstGeom prst="rect">
            <a:avLst/>
          </a:prstGeom>
        </p:spPr>
      </p:pic>
      <p:sp>
        <p:nvSpPr>
          <p:cNvPr id="7" name="Slide Number Placeholder 6"/>
          <p:cNvSpPr>
            <a:spLocks noGrp="1"/>
          </p:cNvSpPr>
          <p:nvPr>
            <p:ph type="sldNum" sz="quarter" idx="12"/>
          </p:nvPr>
        </p:nvSpPr>
        <p:spPr/>
        <p:txBody>
          <a:bodyPr/>
          <a:lstStyle/>
          <a:p>
            <a:fld id="{D8334013-7001-48B0-B3B4-6D761F937534}" type="slidenum">
              <a:rPr lang="en-US" smtClean="0"/>
              <a:t>1</a:t>
            </a:fld>
            <a:endParaRPr lang="en-US"/>
          </a:p>
        </p:txBody>
      </p:sp>
      <p:grpSp>
        <p:nvGrpSpPr>
          <p:cNvPr id="11" name="Group 10"/>
          <p:cNvGrpSpPr/>
          <p:nvPr/>
        </p:nvGrpSpPr>
        <p:grpSpPr>
          <a:xfrm>
            <a:off x="9088109" y="1500594"/>
            <a:ext cx="2019868" cy="2080213"/>
            <a:chOff x="423081" y="512861"/>
            <a:chExt cx="2019868" cy="2080213"/>
          </a:xfrm>
        </p:grpSpPr>
        <p:sp>
          <p:nvSpPr>
            <p:cNvPr id="8" name="Rounded Rectangular Callout 7"/>
            <p:cNvSpPr/>
            <p:nvPr/>
          </p:nvSpPr>
          <p:spPr>
            <a:xfrm>
              <a:off x="423081" y="512861"/>
              <a:ext cx="2019868" cy="2080213"/>
            </a:xfrm>
            <a:prstGeom prst="wedgeRoundRectCallout">
              <a:avLst>
                <a:gd name="adj1" fmla="val -31644"/>
                <a:gd name="adj2" fmla="val 69658"/>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23081" y="583493"/>
              <a:ext cx="2019868" cy="1323439"/>
            </a:xfrm>
            <a:prstGeom prst="rect">
              <a:avLst/>
            </a:prstGeom>
            <a:noFill/>
          </p:spPr>
          <p:txBody>
            <a:bodyPr wrap="square" rtlCol="0">
              <a:spAutoFit/>
            </a:bodyPr>
            <a:lstStyle/>
            <a:p>
              <a:pPr algn="ctr"/>
              <a:r>
                <a:rPr lang="en-US" sz="3600" dirty="0" smtClean="0">
                  <a:solidFill>
                    <a:schemeClr val="bg2"/>
                  </a:solidFill>
                  <a:latin typeface="+mj-lt"/>
                </a:rPr>
                <a:t>VOTE ON</a:t>
              </a:r>
            </a:p>
            <a:p>
              <a:pPr algn="ctr"/>
              <a:r>
                <a:rPr lang="en-US" sz="4400" dirty="0" smtClean="0">
                  <a:solidFill>
                    <a:schemeClr val="bg2"/>
                  </a:solidFill>
                  <a:latin typeface="+mj-lt"/>
                </a:rPr>
                <a:t>OCT 24</a:t>
              </a:r>
              <a:endParaRPr lang="en-US" sz="4400" dirty="0">
                <a:solidFill>
                  <a:schemeClr val="bg2"/>
                </a:solidFill>
                <a:latin typeface="+mj-lt"/>
              </a:endParaRPr>
            </a:p>
          </p:txBody>
        </p:sp>
        <p:sp>
          <p:nvSpPr>
            <p:cNvPr id="10" name="TextBox 9"/>
            <p:cNvSpPr txBox="1"/>
            <p:nvPr/>
          </p:nvSpPr>
          <p:spPr>
            <a:xfrm>
              <a:off x="641445" y="1851286"/>
              <a:ext cx="1583140" cy="646331"/>
            </a:xfrm>
            <a:prstGeom prst="rect">
              <a:avLst/>
            </a:prstGeom>
            <a:noFill/>
          </p:spPr>
          <p:txBody>
            <a:bodyPr wrap="square" rtlCol="0">
              <a:spAutoFit/>
            </a:bodyPr>
            <a:lstStyle/>
            <a:p>
              <a:pPr algn="ctr"/>
              <a:r>
                <a:rPr lang="en-US" dirty="0" smtClean="0">
                  <a:solidFill>
                    <a:schemeClr val="bg2"/>
                  </a:solidFill>
                </a:rPr>
                <a:t>Early Voting </a:t>
              </a:r>
            </a:p>
            <a:p>
              <a:pPr algn="ctr"/>
              <a:r>
                <a:rPr lang="en-US" dirty="0" smtClean="0">
                  <a:solidFill>
                    <a:schemeClr val="bg2"/>
                  </a:solidFill>
                </a:rPr>
                <a:t>Oct 10-17</a:t>
              </a:r>
              <a:endParaRPr lang="en-US" dirty="0">
                <a:solidFill>
                  <a:schemeClr val="bg2"/>
                </a:solidFill>
              </a:endParaRPr>
            </a:p>
          </p:txBody>
        </p:sp>
      </p:grpSp>
    </p:spTree>
    <p:extLst>
      <p:ext uri="{BB962C8B-B14F-4D97-AF65-F5344CB8AC3E}">
        <p14:creationId xmlns:p14="http://schemas.microsoft.com/office/powerpoint/2010/main" val="273729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951"/>
            <a:ext cx="10515600" cy="1325563"/>
          </a:xfrm>
        </p:spPr>
        <p:txBody>
          <a:bodyPr/>
          <a:lstStyle/>
          <a:p>
            <a:r>
              <a:rPr lang="en-US" dirty="0" smtClean="0"/>
              <a:t>FRENCH QUARTER CRIME STATISTICS</a:t>
            </a:r>
            <a:br>
              <a:rPr lang="en-US" dirty="0" smtClean="0"/>
            </a:br>
            <a:r>
              <a:rPr lang="en-US" sz="2400" b="1" dirty="0" smtClean="0">
                <a:solidFill>
                  <a:schemeClr val="tx2"/>
                </a:solidFill>
                <a:latin typeface="+mn-lt"/>
              </a:rPr>
              <a:t>January 2015 – June 2015 </a:t>
            </a:r>
            <a:r>
              <a:rPr lang="en-US" sz="2400" dirty="0" smtClean="0">
                <a:solidFill>
                  <a:schemeClr val="tx2"/>
                </a:solidFill>
                <a:latin typeface="+mn-lt"/>
              </a:rPr>
              <a:t>compared with </a:t>
            </a:r>
            <a:r>
              <a:rPr lang="en-US" sz="2400" b="1" dirty="0" smtClean="0">
                <a:solidFill>
                  <a:schemeClr val="tx2"/>
                </a:solidFill>
                <a:latin typeface="+mn-lt"/>
              </a:rPr>
              <a:t>January 2014 – June 2014</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93006724"/>
              </p:ext>
            </p:extLst>
          </p:nvPr>
        </p:nvGraphicFramePr>
        <p:xfrm>
          <a:off x="838199" y="1472517"/>
          <a:ext cx="9984475" cy="5086424"/>
        </p:xfrm>
        <a:graphic>
          <a:graphicData uri="http://schemas.openxmlformats.org/drawingml/2006/table">
            <a:tbl>
              <a:tblPr firstRow="1" bandRow="1">
                <a:tableStyleId>{2D5ABB26-0587-4C30-8999-92F81FD0307C}</a:tableStyleId>
              </a:tblPr>
              <a:tblGrid>
                <a:gridCol w="2948893"/>
                <a:gridCol w="2570076"/>
                <a:gridCol w="2489760"/>
                <a:gridCol w="1975746"/>
              </a:tblGrid>
              <a:tr h="459200">
                <a:tc>
                  <a:txBody>
                    <a:bodyPr/>
                    <a:lstStyle/>
                    <a:p>
                      <a:r>
                        <a:rPr lang="en-US" sz="2400" dirty="0" smtClean="0">
                          <a:latin typeface="+mj-lt"/>
                        </a:rPr>
                        <a:t>OFFENSE</a:t>
                      </a:r>
                      <a:endParaRPr lang="en-US" sz="2400" b="0" dirty="0">
                        <a:solidFill>
                          <a:schemeClr val="tx1"/>
                        </a:solidFill>
                        <a:latin typeface="+mj-lt"/>
                      </a:endParaRPr>
                    </a:p>
                  </a:txBody>
                  <a:tcPr/>
                </a:tc>
                <a:tc>
                  <a:txBody>
                    <a:bodyPr/>
                    <a:lstStyle/>
                    <a:p>
                      <a:r>
                        <a:rPr lang="en-US" sz="2400" dirty="0" smtClean="0">
                          <a:latin typeface="+mj-lt"/>
                        </a:rPr>
                        <a:t>JAN-JUN</a:t>
                      </a:r>
                      <a:r>
                        <a:rPr lang="en-US" sz="2400" baseline="0" dirty="0" smtClean="0">
                          <a:latin typeface="+mj-lt"/>
                        </a:rPr>
                        <a:t> </a:t>
                      </a:r>
                      <a:r>
                        <a:rPr lang="en-US" sz="2400" dirty="0" smtClean="0">
                          <a:latin typeface="+mj-lt"/>
                        </a:rPr>
                        <a:t>2014</a:t>
                      </a:r>
                      <a:endParaRPr lang="en-US" sz="2400" b="0" dirty="0">
                        <a:solidFill>
                          <a:schemeClr val="tx1"/>
                        </a:solidFill>
                        <a:latin typeface="+mj-lt"/>
                      </a:endParaRPr>
                    </a:p>
                  </a:txBody>
                  <a:tcPr/>
                </a:tc>
                <a:tc>
                  <a:txBody>
                    <a:bodyPr/>
                    <a:lstStyle/>
                    <a:p>
                      <a:r>
                        <a:rPr lang="en-US" sz="2400" dirty="0" smtClean="0">
                          <a:latin typeface="+mj-lt"/>
                        </a:rPr>
                        <a:t>JAN-JUN</a:t>
                      </a:r>
                      <a:r>
                        <a:rPr lang="en-US" sz="2400" baseline="0" dirty="0" smtClean="0">
                          <a:latin typeface="+mj-lt"/>
                        </a:rPr>
                        <a:t> </a:t>
                      </a:r>
                      <a:r>
                        <a:rPr lang="en-US" sz="2400" dirty="0" smtClean="0">
                          <a:latin typeface="+mj-lt"/>
                        </a:rPr>
                        <a:t>2015</a:t>
                      </a:r>
                      <a:endParaRPr lang="en-US" sz="2400" b="0" dirty="0">
                        <a:solidFill>
                          <a:schemeClr val="tx1"/>
                        </a:solidFill>
                        <a:latin typeface="+mj-lt"/>
                      </a:endParaRPr>
                    </a:p>
                  </a:txBody>
                  <a:tcPr/>
                </a:tc>
                <a:tc>
                  <a:txBody>
                    <a:bodyPr/>
                    <a:lstStyle/>
                    <a:p>
                      <a:r>
                        <a:rPr lang="en-US" sz="2400" dirty="0" smtClean="0">
                          <a:latin typeface="+mj-lt"/>
                        </a:rPr>
                        <a:t>%</a:t>
                      </a:r>
                      <a:r>
                        <a:rPr lang="en-US" sz="2400" baseline="0" dirty="0" smtClean="0">
                          <a:latin typeface="+mj-lt"/>
                        </a:rPr>
                        <a:t> </a:t>
                      </a:r>
                      <a:r>
                        <a:rPr lang="en-US" sz="2400" dirty="0" smtClean="0">
                          <a:latin typeface="+mj-lt"/>
                        </a:rPr>
                        <a:t>CHANGE</a:t>
                      </a:r>
                      <a:endParaRPr lang="en-US" sz="2400" b="0" dirty="0">
                        <a:solidFill>
                          <a:schemeClr val="tx1"/>
                        </a:solidFill>
                        <a:latin typeface="+mj-lt"/>
                      </a:endParaRPr>
                    </a:p>
                  </a:txBody>
                  <a:tcPr/>
                </a:tc>
              </a:tr>
              <a:tr h="359430">
                <a:tc>
                  <a:txBody>
                    <a:bodyPr/>
                    <a:lstStyle/>
                    <a:p>
                      <a:r>
                        <a:rPr lang="en-US" sz="1600" dirty="0" smtClean="0">
                          <a:solidFill>
                            <a:schemeClr val="tx2"/>
                          </a:solidFill>
                        </a:rPr>
                        <a:t>Murder</a:t>
                      </a:r>
                      <a:endParaRPr lang="en-US" sz="1600" dirty="0">
                        <a:solidFill>
                          <a:schemeClr val="tx2"/>
                        </a:solidFill>
                      </a:endParaRPr>
                    </a:p>
                  </a:txBody>
                  <a:tcPr/>
                </a:tc>
                <a:tc>
                  <a:txBody>
                    <a:bodyPr/>
                    <a:lstStyle/>
                    <a:p>
                      <a:r>
                        <a:rPr lang="en-US" sz="1600" dirty="0" smtClean="0">
                          <a:solidFill>
                            <a:schemeClr val="tx2"/>
                          </a:solidFill>
                        </a:rPr>
                        <a:t>1</a:t>
                      </a:r>
                      <a:endParaRPr lang="en-US" sz="1600" dirty="0">
                        <a:solidFill>
                          <a:schemeClr val="tx2"/>
                        </a:solidFill>
                      </a:endParaRPr>
                    </a:p>
                  </a:txBody>
                  <a:tcPr/>
                </a:tc>
                <a:tc>
                  <a:txBody>
                    <a:bodyPr/>
                    <a:lstStyle/>
                    <a:p>
                      <a:r>
                        <a:rPr lang="en-US" sz="1600" dirty="0" smtClean="0">
                          <a:solidFill>
                            <a:schemeClr val="tx2"/>
                          </a:solidFill>
                        </a:rPr>
                        <a:t>1</a:t>
                      </a:r>
                      <a:endParaRPr lang="en-US" sz="1600" dirty="0">
                        <a:solidFill>
                          <a:schemeClr val="tx2"/>
                        </a:solidFill>
                      </a:endParaRPr>
                    </a:p>
                  </a:txBody>
                  <a:tcPr/>
                </a:tc>
                <a:tc>
                  <a:txBody>
                    <a:bodyPr/>
                    <a:lstStyle/>
                    <a:p>
                      <a:r>
                        <a:rPr lang="en-US" sz="1600" dirty="0" smtClean="0"/>
                        <a:t>0%</a:t>
                      </a:r>
                    </a:p>
                  </a:txBody>
                  <a:tcPr/>
                </a:tc>
              </a:tr>
              <a:tr h="359430">
                <a:tc>
                  <a:txBody>
                    <a:bodyPr/>
                    <a:lstStyle/>
                    <a:p>
                      <a:r>
                        <a:rPr lang="en-US" sz="1600" dirty="0" smtClean="0">
                          <a:solidFill>
                            <a:schemeClr val="tx2"/>
                          </a:solidFill>
                        </a:rPr>
                        <a:t>Rape</a:t>
                      </a:r>
                      <a:endParaRPr lang="en-US" sz="1600" dirty="0">
                        <a:solidFill>
                          <a:schemeClr val="tx2"/>
                        </a:solidFill>
                      </a:endParaRPr>
                    </a:p>
                  </a:txBody>
                  <a:tcPr/>
                </a:tc>
                <a:tc>
                  <a:txBody>
                    <a:bodyPr/>
                    <a:lstStyle/>
                    <a:p>
                      <a:r>
                        <a:rPr lang="en-US" sz="1600" dirty="0" smtClean="0">
                          <a:solidFill>
                            <a:schemeClr val="tx2"/>
                          </a:solidFill>
                        </a:rPr>
                        <a:t>13</a:t>
                      </a:r>
                      <a:endParaRPr lang="en-US" sz="1600" dirty="0">
                        <a:solidFill>
                          <a:schemeClr val="tx2"/>
                        </a:solidFill>
                      </a:endParaRPr>
                    </a:p>
                  </a:txBody>
                  <a:tcPr/>
                </a:tc>
                <a:tc>
                  <a:txBody>
                    <a:bodyPr/>
                    <a:lstStyle/>
                    <a:p>
                      <a:r>
                        <a:rPr lang="en-US" sz="1600" dirty="0" smtClean="0">
                          <a:solidFill>
                            <a:schemeClr val="tx2"/>
                          </a:solidFill>
                        </a:rPr>
                        <a:t>11</a:t>
                      </a:r>
                      <a:endParaRPr lang="en-US" sz="1600" dirty="0">
                        <a:solidFill>
                          <a:schemeClr val="tx2"/>
                        </a:solidFill>
                      </a:endParaRPr>
                    </a:p>
                  </a:txBody>
                  <a:tcPr/>
                </a:tc>
                <a:tc>
                  <a:txBody>
                    <a:bodyPr/>
                    <a:lstStyle/>
                    <a:p>
                      <a:r>
                        <a:rPr lang="en-US" sz="1600" dirty="0" smtClean="0"/>
                        <a:t>-15.38%</a:t>
                      </a:r>
                      <a:endParaRPr lang="en-US" sz="1600" dirty="0"/>
                    </a:p>
                  </a:txBody>
                  <a:tcPr/>
                </a:tc>
              </a:tr>
              <a:tr h="359430">
                <a:tc>
                  <a:txBody>
                    <a:bodyPr/>
                    <a:lstStyle/>
                    <a:p>
                      <a:r>
                        <a:rPr lang="en-US" sz="1600" dirty="0" smtClean="0">
                          <a:solidFill>
                            <a:schemeClr val="tx2"/>
                          </a:solidFill>
                        </a:rPr>
                        <a:t>Armed Robbery</a:t>
                      </a:r>
                      <a:endParaRPr lang="en-US" sz="1600" dirty="0">
                        <a:solidFill>
                          <a:schemeClr val="tx2"/>
                        </a:solidFill>
                      </a:endParaRPr>
                    </a:p>
                  </a:txBody>
                  <a:tcPr/>
                </a:tc>
                <a:tc>
                  <a:txBody>
                    <a:bodyPr/>
                    <a:lstStyle/>
                    <a:p>
                      <a:r>
                        <a:rPr lang="en-US" sz="1600" dirty="0" smtClean="0">
                          <a:solidFill>
                            <a:schemeClr val="tx2"/>
                          </a:solidFill>
                        </a:rPr>
                        <a:t>29</a:t>
                      </a:r>
                      <a:endParaRPr lang="en-US" sz="1600" dirty="0">
                        <a:solidFill>
                          <a:schemeClr val="tx2"/>
                        </a:solidFill>
                      </a:endParaRPr>
                    </a:p>
                  </a:txBody>
                  <a:tcPr/>
                </a:tc>
                <a:tc>
                  <a:txBody>
                    <a:bodyPr/>
                    <a:lstStyle/>
                    <a:p>
                      <a:r>
                        <a:rPr lang="en-US" sz="1600" dirty="0" smtClean="0">
                          <a:solidFill>
                            <a:schemeClr val="tx2"/>
                          </a:solidFill>
                        </a:rPr>
                        <a:t>16</a:t>
                      </a:r>
                      <a:endParaRPr lang="en-US" sz="1600" dirty="0">
                        <a:solidFill>
                          <a:schemeClr val="tx2"/>
                        </a:solidFill>
                      </a:endParaRPr>
                    </a:p>
                  </a:txBody>
                  <a:tcPr/>
                </a:tc>
                <a:tc>
                  <a:txBody>
                    <a:bodyPr/>
                    <a:lstStyle/>
                    <a:p>
                      <a:r>
                        <a:rPr lang="en-US" sz="1600" dirty="0" smtClean="0"/>
                        <a:t>-44.83%</a:t>
                      </a:r>
                      <a:endParaRPr lang="en-US" sz="1600" dirty="0"/>
                    </a:p>
                  </a:txBody>
                  <a:tcPr/>
                </a:tc>
              </a:tr>
              <a:tr h="359430">
                <a:tc>
                  <a:txBody>
                    <a:bodyPr/>
                    <a:lstStyle/>
                    <a:p>
                      <a:r>
                        <a:rPr lang="en-US" sz="1600" dirty="0" smtClean="0">
                          <a:solidFill>
                            <a:schemeClr val="tx2"/>
                          </a:solidFill>
                        </a:rPr>
                        <a:t>Simple Robbery</a:t>
                      </a:r>
                      <a:endParaRPr lang="en-US" sz="1600" dirty="0">
                        <a:solidFill>
                          <a:schemeClr val="tx2"/>
                        </a:solidFill>
                      </a:endParaRPr>
                    </a:p>
                  </a:txBody>
                  <a:tcPr/>
                </a:tc>
                <a:tc>
                  <a:txBody>
                    <a:bodyPr/>
                    <a:lstStyle/>
                    <a:p>
                      <a:r>
                        <a:rPr lang="en-US" sz="1600" dirty="0" smtClean="0">
                          <a:solidFill>
                            <a:schemeClr val="tx2"/>
                          </a:solidFill>
                        </a:rPr>
                        <a:t>49</a:t>
                      </a:r>
                      <a:endParaRPr lang="en-US" sz="1600" dirty="0">
                        <a:solidFill>
                          <a:schemeClr val="tx2"/>
                        </a:solidFill>
                      </a:endParaRPr>
                    </a:p>
                  </a:txBody>
                  <a:tcPr/>
                </a:tc>
                <a:tc>
                  <a:txBody>
                    <a:bodyPr/>
                    <a:lstStyle/>
                    <a:p>
                      <a:r>
                        <a:rPr lang="en-US" sz="1600" dirty="0" smtClean="0">
                          <a:solidFill>
                            <a:schemeClr val="tx2"/>
                          </a:solidFill>
                        </a:rPr>
                        <a:t>23</a:t>
                      </a:r>
                      <a:endParaRPr lang="en-US" sz="1600" dirty="0">
                        <a:solidFill>
                          <a:schemeClr val="tx2"/>
                        </a:solidFill>
                      </a:endParaRPr>
                    </a:p>
                  </a:txBody>
                  <a:tcPr/>
                </a:tc>
                <a:tc>
                  <a:txBody>
                    <a:bodyPr/>
                    <a:lstStyle/>
                    <a:p>
                      <a:r>
                        <a:rPr lang="en-US" sz="1600" dirty="0" smtClean="0"/>
                        <a:t>-53.06%</a:t>
                      </a:r>
                      <a:endParaRPr lang="en-US" sz="1600" dirty="0"/>
                    </a:p>
                  </a:txBody>
                  <a:tcPr/>
                </a:tc>
              </a:tr>
              <a:tr h="359430">
                <a:tc>
                  <a:txBody>
                    <a:bodyPr/>
                    <a:lstStyle/>
                    <a:p>
                      <a:r>
                        <a:rPr lang="en-US" sz="1600" dirty="0" smtClean="0">
                          <a:solidFill>
                            <a:schemeClr val="tx2"/>
                          </a:solidFill>
                        </a:rPr>
                        <a:t>Assault</a:t>
                      </a:r>
                      <a:endParaRPr lang="en-US" sz="1600" dirty="0">
                        <a:solidFill>
                          <a:schemeClr val="tx2"/>
                        </a:solidFill>
                      </a:endParaRPr>
                    </a:p>
                  </a:txBody>
                  <a:tcPr>
                    <a:lnB w="12700" cap="flat" cmpd="sng" algn="ctr">
                      <a:solidFill>
                        <a:schemeClr val="tx2"/>
                      </a:solidFill>
                      <a:prstDash val="dot"/>
                      <a:round/>
                      <a:headEnd type="none" w="med" len="med"/>
                      <a:tailEnd type="none" w="med" len="med"/>
                    </a:lnB>
                  </a:tcPr>
                </a:tc>
                <a:tc>
                  <a:txBody>
                    <a:bodyPr/>
                    <a:lstStyle/>
                    <a:p>
                      <a:r>
                        <a:rPr lang="en-US" sz="1600" dirty="0" smtClean="0">
                          <a:solidFill>
                            <a:schemeClr val="tx2"/>
                          </a:solidFill>
                        </a:rPr>
                        <a:t>52</a:t>
                      </a:r>
                      <a:endParaRPr lang="en-US" sz="1600" dirty="0">
                        <a:solidFill>
                          <a:schemeClr val="tx2"/>
                        </a:solidFill>
                      </a:endParaRPr>
                    </a:p>
                  </a:txBody>
                  <a:tcPr>
                    <a:lnB w="12700" cap="flat" cmpd="sng" algn="ctr">
                      <a:solidFill>
                        <a:schemeClr val="tx2"/>
                      </a:solidFill>
                      <a:prstDash val="dot"/>
                      <a:round/>
                      <a:headEnd type="none" w="med" len="med"/>
                      <a:tailEnd type="none" w="med" len="med"/>
                    </a:lnB>
                  </a:tcPr>
                </a:tc>
                <a:tc>
                  <a:txBody>
                    <a:bodyPr/>
                    <a:lstStyle/>
                    <a:p>
                      <a:r>
                        <a:rPr lang="en-US" sz="1600" dirty="0" smtClean="0">
                          <a:solidFill>
                            <a:schemeClr val="tx2"/>
                          </a:solidFill>
                        </a:rPr>
                        <a:t>42</a:t>
                      </a:r>
                      <a:endParaRPr lang="en-US" sz="1600" dirty="0">
                        <a:solidFill>
                          <a:schemeClr val="tx2"/>
                        </a:solidFill>
                      </a:endParaRPr>
                    </a:p>
                  </a:txBody>
                  <a:tcPr>
                    <a:lnB w="12700" cap="flat" cmpd="sng" algn="ctr">
                      <a:solidFill>
                        <a:schemeClr val="tx2"/>
                      </a:solidFill>
                      <a:prstDash val="dot"/>
                      <a:round/>
                      <a:headEnd type="none" w="med" len="med"/>
                      <a:tailEnd type="none" w="med" len="med"/>
                    </a:lnB>
                  </a:tcPr>
                </a:tc>
                <a:tc>
                  <a:txBody>
                    <a:bodyPr/>
                    <a:lstStyle/>
                    <a:p>
                      <a:r>
                        <a:rPr lang="en-US" sz="1600" dirty="0" smtClean="0"/>
                        <a:t>-19.23%</a:t>
                      </a:r>
                      <a:endParaRPr lang="en-US" sz="1600" dirty="0"/>
                    </a:p>
                  </a:txBody>
                  <a:tcPr>
                    <a:lnB w="12700" cap="flat" cmpd="sng" algn="ctr">
                      <a:solidFill>
                        <a:schemeClr val="tx2"/>
                      </a:solidFill>
                      <a:prstDash val="dot"/>
                      <a:round/>
                      <a:headEnd type="none" w="med" len="med"/>
                      <a:tailEnd type="none" w="med" len="med"/>
                    </a:lnB>
                  </a:tcPr>
                </a:tc>
              </a:tr>
              <a:tr h="359430">
                <a:tc>
                  <a:txBody>
                    <a:bodyPr/>
                    <a:lstStyle/>
                    <a:p>
                      <a:r>
                        <a:rPr lang="en-US" sz="1600" i="1" dirty="0" smtClean="0">
                          <a:solidFill>
                            <a:schemeClr val="tx2"/>
                          </a:solidFill>
                        </a:rPr>
                        <a:t>Person Crime Total</a:t>
                      </a:r>
                      <a:endParaRPr lang="en-US" sz="1600" i="1" dirty="0">
                        <a:solidFill>
                          <a:schemeClr val="tx2"/>
                        </a:solidFill>
                      </a:endParaRPr>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c>
                  <a:txBody>
                    <a:bodyPr/>
                    <a:lstStyle/>
                    <a:p>
                      <a:r>
                        <a:rPr lang="en-US" sz="1600" i="1" dirty="0" smtClean="0">
                          <a:solidFill>
                            <a:schemeClr val="tx2"/>
                          </a:solidFill>
                        </a:rPr>
                        <a:t>144</a:t>
                      </a:r>
                      <a:endParaRPr lang="en-US" sz="1600" i="1" dirty="0">
                        <a:solidFill>
                          <a:schemeClr val="tx2"/>
                        </a:solidFill>
                      </a:endParaRPr>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c>
                  <a:txBody>
                    <a:bodyPr/>
                    <a:lstStyle/>
                    <a:p>
                      <a:r>
                        <a:rPr lang="en-US" sz="1600" i="1" dirty="0" smtClean="0">
                          <a:solidFill>
                            <a:schemeClr val="tx2"/>
                          </a:solidFill>
                        </a:rPr>
                        <a:t>93</a:t>
                      </a:r>
                      <a:endParaRPr lang="en-US" sz="1600" i="1" dirty="0">
                        <a:solidFill>
                          <a:schemeClr val="tx2"/>
                        </a:solidFill>
                      </a:endParaRPr>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c>
                  <a:txBody>
                    <a:bodyPr/>
                    <a:lstStyle/>
                    <a:p>
                      <a:r>
                        <a:rPr lang="en-US" sz="1600" i="1" dirty="0" smtClean="0"/>
                        <a:t>-35.42%</a:t>
                      </a:r>
                      <a:endParaRPr lang="en-US" sz="1600" i="1" dirty="0"/>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r>
              <a:tr h="336747">
                <a:tc>
                  <a:txBody>
                    <a:bodyPr/>
                    <a:lstStyle/>
                    <a:p>
                      <a:endParaRPr lang="en-US" sz="1600" dirty="0">
                        <a:solidFill>
                          <a:schemeClr val="tx2"/>
                        </a:solidFill>
                      </a:endParaRPr>
                    </a:p>
                  </a:txBody>
                  <a:tcPr>
                    <a:lnT w="12700" cap="flat" cmpd="sng" algn="ctr">
                      <a:solidFill>
                        <a:schemeClr val="tx2"/>
                      </a:solidFill>
                      <a:prstDash val="dot"/>
                      <a:round/>
                      <a:headEnd type="none" w="med" len="med"/>
                      <a:tailEnd type="none" w="med" len="med"/>
                    </a:lnT>
                  </a:tcPr>
                </a:tc>
                <a:tc>
                  <a:txBody>
                    <a:bodyPr/>
                    <a:lstStyle/>
                    <a:p>
                      <a:endParaRPr lang="en-US" sz="1600" dirty="0">
                        <a:solidFill>
                          <a:schemeClr val="tx2"/>
                        </a:solidFill>
                      </a:endParaRPr>
                    </a:p>
                  </a:txBody>
                  <a:tcPr>
                    <a:lnT w="12700" cap="flat" cmpd="sng" algn="ctr">
                      <a:solidFill>
                        <a:schemeClr val="tx2"/>
                      </a:solidFill>
                      <a:prstDash val="dot"/>
                      <a:round/>
                      <a:headEnd type="none" w="med" len="med"/>
                      <a:tailEnd type="none" w="med" len="med"/>
                    </a:lnT>
                  </a:tcPr>
                </a:tc>
                <a:tc>
                  <a:txBody>
                    <a:bodyPr/>
                    <a:lstStyle/>
                    <a:p>
                      <a:endParaRPr lang="en-US" sz="1600" dirty="0">
                        <a:solidFill>
                          <a:schemeClr val="tx2"/>
                        </a:solidFill>
                      </a:endParaRPr>
                    </a:p>
                  </a:txBody>
                  <a:tcPr>
                    <a:lnT w="12700" cap="flat" cmpd="sng" algn="ctr">
                      <a:solidFill>
                        <a:schemeClr val="tx2"/>
                      </a:solidFill>
                      <a:prstDash val="dot"/>
                      <a:round/>
                      <a:headEnd type="none" w="med" len="med"/>
                      <a:tailEnd type="none" w="med" len="med"/>
                    </a:lnT>
                  </a:tcPr>
                </a:tc>
                <a:tc>
                  <a:txBody>
                    <a:bodyPr/>
                    <a:lstStyle/>
                    <a:p>
                      <a:endParaRPr lang="en-US" sz="1600" dirty="0"/>
                    </a:p>
                  </a:txBody>
                  <a:tcPr>
                    <a:lnT w="12700" cap="flat" cmpd="sng" algn="ctr">
                      <a:solidFill>
                        <a:schemeClr val="tx2"/>
                      </a:solidFill>
                      <a:prstDash val="dot"/>
                      <a:round/>
                      <a:headEnd type="none" w="med" len="med"/>
                      <a:tailEnd type="none" w="med" len="med"/>
                    </a:lnT>
                  </a:tcPr>
                </a:tc>
              </a:tr>
              <a:tr h="359430">
                <a:tc>
                  <a:txBody>
                    <a:bodyPr/>
                    <a:lstStyle/>
                    <a:p>
                      <a:r>
                        <a:rPr lang="en-US" sz="1600" dirty="0" smtClean="0">
                          <a:solidFill>
                            <a:schemeClr val="tx2"/>
                          </a:solidFill>
                        </a:rPr>
                        <a:t>Burglary</a:t>
                      </a:r>
                      <a:endParaRPr lang="en-US" sz="1600" dirty="0">
                        <a:solidFill>
                          <a:schemeClr val="tx2"/>
                        </a:solidFill>
                      </a:endParaRPr>
                    </a:p>
                  </a:txBody>
                  <a:tcPr/>
                </a:tc>
                <a:tc>
                  <a:txBody>
                    <a:bodyPr/>
                    <a:lstStyle/>
                    <a:p>
                      <a:r>
                        <a:rPr lang="en-US" sz="1600" dirty="0" smtClean="0">
                          <a:solidFill>
                            <a:schemeClr val="tx2"/>
                          </a:solidFill>
                        </a:rPr>
                        <a:t>28</a:t>
                      </a:r>
                      <a:endParaRPr lang="en-US" sz="1600" dirty="0">
                        <a:solidFill>
                          <a:schemeClr val="tx2"/>
                        </a:solidFill>
                      </a:endParaRPr>
                    </a:p>
                  </a:txBody>
                  <a:tcPr/>
                </a:tc>
                <a:tc>
                  <a:txBody>
                    <a:bodyPr/>
                    <a:lstStyle/>
                    <a:p>
                      <a:r>
                        <a:rPr lang="en-US" sz="1600" dirty="0" smtClean="0">
                          <a:solidFill>
                            <a:schemeClr val="tx2"/>
                          </a:solidFill>
                        </a:rPr>
                        <a:t>11</a:t>
                      </a:r>
                      <a:endParaRPr lang="en-US" sz="1600" dirty="0">
                        <a:solidFill>
                          <a:schemeClr val="tx2"/>
                        </a:solidFill>
                      </a:endParaRPr>
                    </a:p>
                  </a:txBody>
                  <a:tcPr/>
                </a:tc>
                <a:tc>
                  <a:txBody>
                    <a:bodyPr/>
                    <a:lstStyle/>
                    <a:p>
                      <a:r>
                        <a:rPr lang="en-US" sz="1600" dirty="0" smtClean="0"/>
                        <a:t>-60.71%</a:t>
                      </a:r>
                      <a:endParaRPr lang="en-US" sz="1600" dirty="0"/>
                    </a:p>
                  </a:txBody>
                  <a:tcPr/>
                </a:tc>
              </a:tr>
              <a:tr h="359430">
                <a:tc>
                  <a:txBody>
                    <a:bodyPr/>
                    <a:lstStyle/>
                    <a:p>
                      <a:r>
                        <a:rPr lang="en-US" sz="1600" dirty="0" smtClean="0">
                          <a:solidFill>
                            <a:schemeClr val="tx2"/>
                          </a:solidFill>
                        </a:rPr>
                        <a:t>Theft</a:t>
                      </a:r>
                      <a:endParaRPr lang="en-US" sz="1600" dirty="0">
                        <a:solidFill>
                          <a:schemeClr val="tx2"/>
                        </a:solidFill>
                      </a:endParaRPr>
                    </a:p>
                  </a:txBody>
                  <a:tcPr/>
                </a:tc>
                <a:tc>
                  <a:txBody>
                    <a:bodyPr/>
                    <a:lstStyle/>
                    <a:p>
                      <a:r>
                        <a:rPr lang="en-US" sz="1600" dirty="0" smtClean="0">
                          <a:solidFill>
                            <a:schemeClr val="tx2"/>
                          </a:solidFill>
                        </a:rPr>
                        <a:t>549</a:t>
                      </a:r>
                      <a:endParaRPr lang="en-US" sz="1600" dirty="0">
                        <a:solidFill>
                          <a:schemeClr val="tx2"/>
                        </a:solidFill>
                      </a:endParaRPr>
                    </a:p>
                  </a:txBody>
                  <a:tcPr/>
                </a:tc>
                <a:tc>
                  <a:txBody>
                    <a:bodyPr/>
                    <a:lstStyle/>
                    <a:p>
                      <a:r>
                        <a:rPr lang="en-US" sz="1600" dirty="0" smtClean="0">
                          <a:solidFill>
                            <a:schemeClr val="tx2"/>
                          </a:solidFill>
                        </a:rPr>
                        <a:t>521</a:t>
                      </a:r>
                      <a:endParaRPr lang="en-US" sz="1600" dirty="0">
                        <a:solidFill>
                          <a:schemeClr val="tx2"/>
                        </a:solidFill>
                      </a:endParaRPr>
                    </a:p>
                  </a:txBody>
                  <a:tcPr/>
                </a:tc>
                <a:tc>
                  <a:txBody>
                    <a:bodyPr/>
                    <a:lstStyle/>
                    <a:p>
                      <a:r>
                        <a:rPr lang="en-US" sz="1600" dirty="0" smtClean="0"/>
                        <a:t>-5.10%</a:t>
                      </a:r>
                      <a:endParaRPr lang="en-US" sz="1600" dirty="0"/>
                    </a:p>
                  </a:txBody>
                  <a:tcPr/>
                </a:tc>
              </a:tr>
              <a:tr h="359430">
                <a:tc>
                  <a:txBody>
                    <a:bodyPr/>
                    <a:lstStyle/>
                    <a:p>
                      <a:r>
                        <a:rPr lang="en-US" sz="1600" dirty="0" smtClean="0">
                          <a:solidFill>
                            <a:schemeClr val="tx2"/>
                          </a:solidFill>
                        </a:rPr>
                        <a:t>Auto</a:t>
                      </a:r>
                      <a:r>
                        <a:rPr lang="en-US" sz="1600" baseline="0" dirty="0" smtClean="0">
                          <a:solidFill>
                            <a:schemeClr val="tx2"/>
                          </a:solidFill>
                        </a:rPr>
                        <a:t> Theft</a:t>
                      </a:r>
                      <a:endParaRPr lang="en-US" sz="1600" dirty="0">
                        <a:solidFill>
                          <a:schemeClr val="tx2"/>
                        </a:solidFill>
                      </a:endParaRPr>
                    </a:p>
                  </a:txBody>
                  <a:tcPr>
                    <a:lnB w="12700" cap="flat" cmpd="sng" algn="ctr">
                      <a:solidFill>
                        <a:schemeClr val="tx2"/>
                      </a:solidFill>
                      <a:prstDash val="dot"/>
                      <a:round/>
                      <a:headEnd type="none" w="med" len="med"/>
                      <a:tailEnd type="none" w="med" len="med"/>
                    </a:lnB>
                  </a:tcPr>
                </a:tc>
                <a:tc>
                  <a:txBody>
                    <a:bodyPr/>
                    <a:lstStyle/>
                    <a:p>
                      <a:r>
                        <a:rPr lang="en-US" sz="1600" dirty="0" smtClean="0">
                          <a:solidFill>
                            <a:schemeClr val="tx2"/>
                          </a:solidFill>
                        </a:rPr>
                        <a:t>29</a:t>
                      </a:r>
                      <a:endParaRPr lang="en-US" sz="1600" dirty="0">
                        <a:solidFill>
                          <a:schemeClr val="tx2"/>
                        </a:solidFill>
                      </a:endParaRPr>
                    </a:p>
                  </a:txBody>
                  <a:tcPr>
                    <a:lnB w="12700" cap="flat" cmpd="sng" algn="ctr">
                      <a:solidFill>
                        <a:schemeClr val="tx2"/>
                      </a:solidFill>
                      <a:prstDash val="dot"/>
                      <a:round/>
                      <a:headEnd type="none" w="med" len="med"/>
                      <a:tailEnd type="none" w="med" len="med"/>
                    </a:lnB>
                  </a:tcPr>
                </a:tc>
                <a:tc>
                  <a:txBody>
                    <a:bodyPr/>
                    <a:lstStyle/>
                    <a:p>
                      <a:r>
                        <a:rPr lang="en-US" sz="1600" dirty="0" smtClean="0">
                          <a:solidFill>
                            <a:schemeClr val="tx2"/>
                          </a:solidFill>
                        </a:rPr>
                        <a:t>17</a:t>
                      </a:r>
                      <a:endParaRPr lang="en-US" sz="1600" dirty="0">
                        <a:solidFill>
                          <a:schemeClr val="tx2"/>
                        </a:solidFill>
                      </a:endParaRPr>
                    </a:p>
                  </a:txBody>
                  <a:tcPr>
                    <a:lnB w="12700" cap="flat" cmpd="sng" algn="ctr">
                      <a:solidFill>
                        <a:schemeClr val="tx2"/>
                      </a:solidFill>
                      <a:prstDash val="dot"/>
                      <a:round/>
                      <a:headEnd type="none" w="med" len="med"/>
                      <a:tailEnd type="none" w="med" len="med"/>
                    </a:lnB>
                  </a:tcPr>
                </a:tc>
                <a:tc>
                  <a:txBody>
                    <a:bodyPr/>
                    <a:lstStyle/>
                    <a:p>
                      <a:r>
                        <a:rPr lang="en-US" sz="1600" dirty="0" smtClean="0"/>
                        <a:t>-41.38%</a:t>
                      </a:r>
                      <a:endParaRPr lang="en-US" sz="1600" dirty="0"/>
                    </a:p>
                  </a:txBody>
                  <a:tcPr>
                    <a:lnB w="12700" cap="flat" cmpd="sng" algn="ctr">
                      <a:solidFill>
                        <a:schemeClr val="tx2"/>
                      </a:solidFill>
                      <a:prstDash val="dot"/>
                      <a:round/>
                      <a:headEnd type="none" w="med" len="med"/>
                      <a:tailEnd type="none" w="med" len="med"/>
                    </a:lnB>
                  </a:tcPr>
                </a:tc>
              </a:tr>
              <a:tr h="359430">
                <a:tc>
                  <a:txBody>
                    <a:bodyPr/>
                    <a:lstStyle/>
                    <a:p>
                      <a:r>
                        <a:rPr lang="en-US" sz="1600" i="1" dirty="0" smtClean="0">
                          <a:solidFill>
                            <a:schemeClr val="tx2"/>
                          </a:solidFill>
                        </a:rPr>
                        <a:t>Property Crime Total</a:t>
                      </a:r>
                      <a:endParaRPr lang="en-US" sz="1600" i="1" dirty="0">
                        <a:solidFill>
                          <a:schemeClr val="tx2"/>
                        </a:solidFill>
                      </a:endParaRPr>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c>
                  <a:txBody>
                    <a:bodyPr/>
                    <a:lstStyle/>
                    <a:p>
                      <a:r>
                        <a:rPr lang="en-US" sz="1600" i="1" dirty="0" smtClean="0">
                          <a:solidFill>
                            <a:schemeClr val="tx2"/>
                          </a:solidFill>
                        </a:rPr>
                        <a:t>606</a:t>
                      </a:r>
                      <a:endParaRPr lang="en-US" sz="1600" i="1" dirty="0">
                        <a:solidFill>
                          <a:schemeClr val="tx2"/>
                        </a:solidFill>
                      </a:endParaRPr>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c>
                  <a:txBody>
                    <a:bodyPr/>
                    <a:lstStyle/>
                    <a:p>
                      <a:r>
                        <a:rPr lang="en-US" sz="1600" i="1" dirty="0" smtClean="0">
                          <a:solidFill>
                            <a:schemeClr val="tx2"/>
                          </a:solidFill>
                        </a:rPr>
                        <a:t>549</a:t>
                      </a:r>
                      <a:endParaRPr lang="en-US" sz="1600" i="1" dirty="0">
                        <a:solidFill>
                          <a:schemeClr val="tx2"/>
                        </a:solidFill>
                      </a:endParaRPr>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c>
                  <a:txBody>
                    <a:bodyPr/>
                    <a:lstStyle/>
                    <a:p>
                      <a:r>
                        <a:rPr lang="en-US" sz="1600" i="1" dirty="0" smtClean="0"/>
                        <a:t>-9.41%</a:t>
                      </a:r>
                      <a:endParaRPr lang="en-US" sz="1600" i="1" dirty="0"/>
                    </a:p>
                  </a:txBody>
                  <a:tcPr>
                    <a:lnT w="12700" cap="flat" cmpd="sng" algn="ctr">
                      <a:solidFill>
                        <a:schemeClr val="tx2"/>
                      </a:solidFill>
                      <a:prstDash val="dot"/>
                      <a:round/>
                      <a:headEnd type="none" w="med" len="med"/>
                      <a:tailEnd type="none" w="med" len="med"/>
                    </a:lnT>
                    <a:lnB w="12700" cap="flat" cmpd="sng" algn="ctr">
                      <a:solidFill>
                        <a:schemeClr val="tx2"/>
                      </a:solidFill>
                      <a:prstDash val="dot"/>
                      <a:round/>
                      <a:headEnd type="none" w="med" len="med"/>
                      <a:tailEnd type="none" w="med" len="med"/>
                    </a:lnB>
                  </a:tcPr>
                </a:tc>
              </a:tr>
              <a:tr h="336747">
                <a:tc>
                  <a:txBody>
                    <a:bodyPr/>
                    <a:lstStyle/>
                    <a:p>
                      <a:endParaRPr lang="en-US" sz="1600" dirty="0">
                        <a:solidFill>
                          <a:schemeClr val="tx2"/>
                        </a:solidFill>
                      </a:endParaRPr>
                    </a:p>
                  </a:txBody>
                  <a:tcPr>
                    <a:lnT w="12700" cap="flat" cmpd="sng" algn="ctr">
                      <a:solidFill>
                        <a:schemeClr val="tx2"/>
                      </a:solidFill>
                      <a:prstDash val="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1600" dirty="0">
                        <a:solidFill>
                          <a:schemeClr val="tx2"/>
                        </a:solidFill>
                      </a:endParaRPr>
                    </a:p>
                  </a:txBody>
                  <a:tcPr>
                    <a:lnT w="12700" cap="flat" cmpd="sng" algn="ctr">
                      <a:solidFill>
                        <a:schemeClr val="tx2"/>
                      </a:solidFill>
                      <a:prstDash val="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1600" dirty="0">
                        <a:solidFill>
                          <a:schemeClr val="tx2"/>
                        </a:solidFill>
                      </a:endParaRPr>
                    </a:p>
                  </a:txBody>
                  <a:tcPr>
                    <a:lnT w="12700" cap="flat" cmpd="sng" algn="ctr">
                      <a:solidFill>
                        <a:schemeClr val="tx2"/>
                      </a:solidFill>
                      <a:prstDash val="dot"/>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US" sz="1600" dirty="0"/>
                    </a:p>
                  </a:txBody>
                  <a:tcPr>
                    <a:lnT w="12700" cap="flat" cmpd="sng" algn="ctr">
                      <a:solidFill>
                        <a:schemeClr val="tx2"/>
                      </a:solidFill>
                      <a:prstDash val="dot"/>
                      <a:round/>
                      <a:headEnd type="none" w="med" len="med"/>
                      <a:tailEnd type="none" w="med" len="med"/>
                    </a:lnT>
                    <a:lnB w="28575" cap="flat" cmpd="sng" algn="ctr">
                      <a:solidFill>
                        <a:schemeClr val="tx1"/>
                      </a:solidFill>
                      <a:prstDash val="solid"/>
                      <a:round/>
                      <a:headEnd type="none" w="med" len="med"/>
                      <a:tailEnd type="none" w="med" len="med"/>
                    </a:lnB>
                  </a:tcPr>
                </a:tc>
              </a:tr>
              <a:tr h="359430">
                <a:tc>
                  <a:txBody>
                    <a:bodyPr/>
                    <a:lstStyle/>
                    <a:p>
                      <a:r>
                        <a:rPr lang="en-US" sz="1600" b="1" dirty="0" smtClean="0">
                          <a:solidFill>
                            <a:schemeClr val="tx2"/>
                          </a:solidFill>
                        </a:rPr>
                        <a:t>Total Index Crimes</a:t>
                      </a:r>
                      <a:endParaRPr lang="en-US" sz="1600" b="1" dirty="0">
                        <a:solidFill>
                          <a:schemeClr val="tx2"/>
                        </a:solidFill>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600" b="1" dirty="0" smtClean="0">
                          <a:solidFill>
                            <a:schemeClr val="tx2"/>
                          </a:solidFill>
                        </a:rPr>
                        <a:t>750</a:t>
                      </a:r>
                      <a:endParaRPr lang="en-US" sz="1600" b="1" dirty="0">
                        <a:solidFill>
                          <a:schemeClr val="tx2"/>
                        </a:solidFill>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600" b="1" dirty="0" smtClean="0">
                          <a:solidFill>
                            <a:schemeClr val="tx2"/>
                          </a:solidFill>
                        </a:rPr>
                        <a:t>642</a:t>
                      </a:r>
                      <a:endParaRPr lang="en-US" sz="1600" b="1" dirty="0">
                        <a:solidFill>
                          <a:schemeClr val="tx2"/>
                        </a:solidFill>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600" b="1" dirty="0" smtClean="0"/>
                        <a:t>-14.40%</a:t>
                      </a:r>
                      <a:endParaRPr lang="en-US" sz="1600" b="1" dirty="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D8334013-7001-48B0-B3B4-6D761F937534}" type="slidenum">
              <a:rPr lang="en-US" smtClean="0"/>
              <a:t>10</a:t>
            </a:fld>
            <a:endParaRPr lang="en-US"/>
          </a:p>
        </p:txBody>
      </p:sp>
    </p:spTree>
    <p:extLst>
      <p:ext uri="{BB962C8B-B14F-4D97-AF65-F5344CB8AC3E}">
        <p14:creationId xmlns:p14="http://schemas.microsoft.com/office/powerpoint/2010/main" val="756778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621" y="365125"/>
            <a:ext cx="10515600" cy="767639"/>
          </a:xfrm>
        </p:spPr>
        <p:txBody>
          <a:bodyPr>
            <a:normAutofit/>
          </a:bodyPr>
          <a:lstStyle/>
          <a:p>
            <a:r>
              <a:rPr lang="en-US" dirty="0" smtClean="0"/>
              <a:t>FREQUENTLY ASKED QUESTIONS</a:t>
            </a:r>
            <a:endParaRPr lang="en-US" dirty="0"/>
          </a:p>
        </p:txBody>
      </p:sp>
      <p:sp>
        <p:nvSpPr>
          <p:cNvPr id="4" name="Slide Number Placeholder 3"/>
          <p:cNvSpPr>
            <a:spLocks noGrp="1"/>
          </p:cNvSpPr>
          <p:nvPr>
            <p:ph type="sldNum" sz="quarter" idx="12"/>
          </p:nvPr>
        </p:nvSpPr>
        <p:spPr/>
        <p:txBody>
          <a:bodyPr/>
          <a:lstStyle/>
          <a:p>
            <a:fld id="{D8334013-7001-48B0-B3B4-6D761F937534}" type="slidenum">
              <a:rPr lang="en-US" smtClean="0"/>
              <a:t>11</a:t>
            </a:fld>
            <a:endParaRPr lang="en-US"/>
          </a:p>
        </p:txBody>
      </p:sp>
      <p:grpSp>
        <p:nvGrpSpPr>
          <p:cNvPr id="5" name="Group 4"/>
          <p:cNvGrpSpPr/>
          <p:nvPr/>
        </p:nvGrpSpPr>
        <p:grpSpPr>
          <a:xfrm>
            <a:off x="838202" y="3728379"/>
            <a:ext cx="9861644" cy="801563"/>
            <a:chOff x="6291618" y="2062314"/>
            <a:chExt cx="2979767" cy="659392"/>
          </a:xfrm>
        </p:grpSpPr>
        <p:sp>
          <p:nvSpPr>
            <p:cNvPr id="6" name="Rounded Rectangular Callout 5"/>
            <p:cNvSpPr/>
            <p:nvPr/>
          </p:nvSpPr>
          <p:spPr>
            <a:xfrm>
              <a:off x="6291618" y="2062314"/>
              <a:ext cx="2979767" cy="483268"/>
            </a:xfrm>
            <a:prstGeom prst="wedgeRoundRectCallout">
              <a:avLst>
                <a:gd name="adj1" fmla="val -51855"/>
                <a:gd name="adj2" fmla="val -38936"/>
                <a:gd name="adj3" fmla="val 1666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356243" y="2139376"/>
              <a:ext cx="2915142" cy="582330"/>
            </a:xfrm>
            <a:prstGeom prst="rect">
              <a:avLst/>
            </a:prstGeom>
            <a:noFill/>
          </p:spPr>
          <p:txBody>
            <a:bodyPr wrap="square" rtlCol="0">
              <a:spAutoFit/>
            </a:bodyPr>
            <a:lstStyle/>
            <a:p>
              <a:r>
                <a:rPr lang="en-US" sz="2000" dirty="0" smtClean="0">
                  <a:solidFill>
                    <a:schemeClr val="bg1"/>
                  </a:solidFill>
                  <a:latin typeface="Franklin Gothic Medium" panose="020B0603020102020204" pitchFamily="34" charset="0"/>
                </a:rPr>
                <a:t>Will our property taxes be increased since the EDD authorizing language allows such?</a:t>
              </a:r>
              <a:endParaRPr lang="en-US" sz="2000" dirty="0">
                <a:solidFill>
                  <a:schemeClr val="bg1"/>
                </a:solidFill>
                <a:latin typeface="Franklin Gothic Medium" panose="020B0603020102020204" pitchFamily="34" charset="0"/>
              </a:endParaRPr>
            </a:p>
          </p:txBody>
        </p:sp>
      </p:grpSp>
      <p:sp>
        <p:nvSpPr>
          <p:cNvPr id="8" name="TextBox 7"/>
          <p:cNvSpPr txBox="1"/>
          <p:nvPr/>
        </p:nvSpPr>
        <p:spPr>
          <a:xfrm>
            <a:off x="967427" y="4315907"/>
            <a:ext cx="10660466" cy="646331"/>
          </a:xfrm>
          <a:prstGeom prst="rect">
            <a:avLst/>
          </a:prstGeom>
          <a:noFill/>
        </p:spPr>
        <p:txBody>
          <a:bodyPr wrap="square" rtlCol="0">
            <a:spAutoFit/>
          </a:bodyPr>
          <a:lstStyle/>
          <a:p>
            <a:pPr marL="0" lvl="1"/>
            <a:r>
              <a:rPr lang="en-US" dirty="0" smtClean="0">
                <a:solidFill>
                  <a:schemeClr val="tx2"/>
                </a:solidFill>
              </a:rPr>
              <a:t>No. EDD law permits an entity to raise up to 5 mills and/or 2 cents sales taxes. In this instance, the ballot language would be written to permit only </a:t>
            </a:r>
            <a:r>
              <a:rPr lang="en-US" dirty="0" smtClean="0">
                <a:solidFill>
                  <a:schemeClr val="tx2"/>
                </a:solidFill>
              </a:rPr>
              <a:t>.2495</a:t>
            </a:r>
            <a:r>
              <a:rPr lang="en-US" dirty="0" smtClean="0">
                <a:solidFill>
                  <a:schemeClr val="tx2"/>
                </a:solidFill>
              </a:rPr>
              <a:t>% general sales tax. (La. R.S. 33:9038.39)</a:t>
            </a:r>
            <a:endParaRPr lang="en-US" sz="2000" dirty="0">
              <a:solidFill>
                <a:schemeClr val="tx2"/>
              </a:solidFill>
            </a:endParaRPr>
          </a:p>
        </p:txBody>
      </p:sp>
      <p:grpSp>
        <p:nvGrpSpPr>
          <p:cNvPr id="9" name="Group 8"/>
          <p:cNvGrpSpPr/>
          <p:nvPr/>
        </p:nvGrpSpPr>
        <p:grpSpPr>
          <a:xfrm>
            <a:off x="838202" y="2732101"/>
            <a:ext cx="5958382" cy="511892"/>
            <a:chOff x="6291618" y="2124483"/>
            <a:chExt cx="2979767" cy="421099"/>
          </a:xfrm>
        </p:grpSpPr>
        <p:sp>
          <p:nvSpPr>
            <p:cNvPr id="10" name="Rounded Rectangular Callout 9"/>
            <p:cNvSpPr/>
            <p:nvPr/>
          </p:nvSpPr>
          <p:spPr>
            <a:xfrm>
              <a:off x="6291618" y="2124483"/>
              <a:ext cx="2222172" cy="421099"/>
            </a:xfrm>
            <a:prstGeom prst="wedgeRoundRectCallout">
              <a:avLst>
                <a:gd name="adj1" fmla="val -53516"/>
                <a:gd name="adj2" fmla="val -38936"/>
                <a:gd name="adj3" fmla="val 1666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356243" y="2161831"/>
              <a:ext cx="2915142" cy="329144"/>
            </a:xfrm>
            <a:prstGeom prst="rect">
              <a:avLst/>
            </a:prstGeom>
            <a:noFill/>
          </p:spPr>
          <p:txBody>
            <a:bodyPr wrap="square" rtlCol="0">
              <a:spAutoFit/>
            </a:bodyPr>
            <a:lstStyle/>
            <a:p>
              <a:r>
                <a:rPr lang="en-US" sz="2000" dirty="0" smtClean="0">
                  <a:solidFill>
                    <a:schemeClr val="bg1"/>
                  </a:solidFill>
                  <a:latin typeface="Franklin Gothic Medium" panose="020B0603020102020204" pitchFamily="34" charset="0"/>
                </a:rPr>
                <a:t>Will there be a sunset provision?</a:t>
              </a:r>
              <a:endParaRPr lang="en-US" sz="2000" dirty="0">
                <a:solidFill>
                  <a:schemeClr val="bg1"/>
                </a:solidFill>
                <a:latin typeface="Franklin Gothic Medium" panose="020B0603020102020204" pitchFamily="34" charset="0"/>
              </a:endParaRPr>
            </a:p>
          </p:txBody>
        </p:sp>
      </p:grpSp>
      <p:sp>
        <p:nvSpPr>
          <p:cNvPr id="13" name="TextBox 12"/>
          <p:cNvSpPr txBox="1"/>
          <p:nvPr/>
        </p:nvSpPr>
        <p:spPr>
          <a:xfrm>
            <a:off x="967427" y="3243992"/>
            <a:ext cx="10660466" cy="369332"/>
          </a:xfrm>
          <a:prstGeom prst="rect">
            <a:avLst/>
          </a:prstGeom>
          <a:noFill/>
        </p:spPr>
        <p:txBody>
          <a:bodyPr wrap="square" rtlCol="0">
            <a:spAutoFit/>
          </a:bodyPr>
          <a:lstStyle/>
          <a:p>
            <a:pPr marL="0" lvl="1"/>
            <a:r>
              <a:rPr lang="en-US" dirty="0" smtClean="0">
                <a:solidFill>
                  <a:schemeClr val="tx2"/>
                </a:solidFill>
              </a:rPr>
              <a:t>Yes, the sales tax will sunset after 5 years. Any renewal is subject to voter approval. </a:t>
            </a:r>
          </a:p>
        </p:txBody>
      </p:sp>
      <p:grpSp>
        <p:nvGrpSpPr>
          <p:cNvPr id="22" name="Group 21"/>
          <p:cNvGrpSpPr/>
          <p:nvPr/>
        </p:nvGrpSpPr>
        <p:grpSpPr>
          <a:xfrm>
            <a:off x="838202" y="1339754"/>
            <a:ext cx="5958382" cy="587465"/>
            <a:chOff x="6291618" y="2062314"/>
            <a:chExt cx="2979767" cy="483268"/>
          </a:xfrm>
        </p:grpSpPr>
        <p:sp>
          <p:nvSpPr>
            <p:cNvPr id="23" name="Rounded Rectangular Callout 22"/>
            <p:cNvSpPr/>
            <p:nvPr/>
          </p:nvSpPr>
          <p:spPr>
            <a:xfrm>
              <a:off x="6291618" y="2062314"/>
              <a:ext cx="2222172" cy="483268"/>
            </a:xfrm>
            <a:prstGeom prst="wedgeRoundRectCallout">
              <a:avLst>
                <a:gd name="adj1" fmla="val -53516"/>
                <a:gd name="adj2" fmla="val -38936"/>
                <a:gd name="adj3" fmla="val 1666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56243" y="2139376"/>
              <a:ext cx="2915142" cy="329144"/>
            </a:xfrm>
            <a:prstGeom prst="rect">
              <a:avLst/>
            </a:prstGeom>
            <a:noFill/>
          </p:spPr>
          <p:txBody>
            <a:bodyPr wrap="square" rtlCol="0">
              <a:spAutoFit/>
            </a:bodyPr>
            <a:lstStyle/>
            <a:p>
              <a:r>
                <a:rPr lang="en-US" sz="2000" dirty="0" smtClean="0">
                  <a:solidFill>
                    <a:schemeClr val="bg1"/>
                  </a:solidFill>
                  <a:latin typeface="Franklin Gothic Medium" panose="020B0603020102020204" pitchFamily="34" charset="0"/>
                </a:rPr>
                <a:t>Will the EDD have bonding capacity?</a:t>
              </a:r>
              <a:endParaRPr lang="en-US" sz="2000" dirty="0">
                <a:solidFill>
                  <a:schemeClr val="bg1"/>
                </a:solidFill>
                <a:latin typeface="Franklin Gothic Medium" panose="020B0603020102020204" pitchFamily="34" charset="0"/>
              </a:endParaRPr>
            </a:p>
          </p:txBody>
        </p:sp>
      </p:grpSp>
      <p:sp>
        <p:nvSpPr>
          <p:cNvPr id="25" name="TextBox 24"/>
          <p:cNvSpPr txBox="1"/>
          <p:nvPr/>
        </p:nvSpPr>
        <p:spPr>
          <a:xfrm>
            <a:off x="967427" y="1920215"/>
            <a:ext cx="10660466" cy="646331"/>
          </a:xfrm>
          <a:prstGeom prst="rect">
            <a:avLst/>
          </a:prstGeom>
          <a:noFill/>
        </p:spPr>
        <p:txBody>
          <a:bodyPr wrap="square" rtlCol="0">
            <a:spAutoFit/>
          </a:bodyPr>
          <a:lstStyle/>
          <a:p>
            <a:pPr marL="0" lvl="1"/>
            <a:r>
              <a:rPr lang="en-US" dirty="0" smtClean="0">
                <a:solidFill>
                  <a:schemeClr val="tx2"/>
                </a:solidFill>
              </a:rPr>
              <a:t>Technically, yes. But because the funds generated will used for recurring expenditures and so the authorizing tax ballot will not contemplate bonding capacity. It will be stated as such in the CEA.</a:t>
            </a:r>
            <a:endParaRPr lang="en-US" sz="2000" dirty="0">
              <a:solidFill>
                <a:schemeClr val="tx2"/>
              </a:solidFill>
            </a:endParaRPr>
          </a:p>
        </p:txBody>
      </p:sp>
      <p:grpSp>
        <p:nvGrpSpPr>
          <p:cNvPr id="26" name="Group 25"/>
          <p:cNvGrpSpPr/>
          <p:nvPr/>
        </p:nvGrpSpPr>
        <p:grpSpPr>
          <a:xfrm>
            <a:off x="838202" y="5120725"/>
            <a:ext cx="10639414" cy="587465"/>
            <a:chOff x="6291618" y="2062314"/>
            <a:chExt cx="3260183" cy="483268"/>
          </a:xfrm>
        </p:grpSpPr>
        <p:sp>
          <p:nvSpPr>
            <p:cNvPr id="27" name="Rounded Rectangular Callout 26"/>
            <p:cNvSpPr/>
            <p:nvPr/>
          </p:nvSpPr>
          <p:spPr>
            <a:xfrm>
              <a:off x="6291618" y="2062314"/>
              <a:ext cx="3155679" cy="483268"/>
            </a:xfrm>
            <a:prstGeom prst="wedgeRoundRectCallout">
              <a:avLst>
                <a:gd name="adj1" fmla="val -51263"/>
                <a:gd name="adj2" fmla="val -38936"/>
                <a:gd name="adj3" fmla="val 1666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356243" y="2139376"/>
              <a:ext cx="3195558" cy="329144"/>
            </a:xfrm>
            <a:prstGeom prst="rect">
              <a:avLst/>
            </a:prstGeom>
            <a:noFill/>
          </p:spPr>
          <p:txBody>
            <a:bodyPr wrap="square" rtlCol="0">
              <a:spAutoFit/>
            </a:bodyPr>
            <a:lstStyle/>
            <a:p>
              <a:r>
                <a:rPr lang="en-US" sz="2000" dirty="0" smtClean="0">
                  <a:solidFill>
                    <a:schemeClr val="bg1"/>
                  </a:solidFill>
                  <a:latin typeface="Franklin Gothic Medium" panose="020B0603020102020204" pitchFamily="34" charset="0"/>
                </a:rPr>
                <a:t>How can we guarantee that NOPD will not pull resources from the FQ if an EDD is passed?</a:t>
              </a:r>
              <a:endParaRPr lang="en-US" sz="2000" dirty="0">
                <a:solidFill>
                  <a:schemeClr val="bg1"/>
                </a:solidFill>
                <a:latin typeface="Franklin Gothic Medium" panose="020B0603020102020204" pitchFamily="34" charset="0"/>
              </a:endParaRPr>
            </a:p>
          </p:txBody>
        </p:sp>
      </p:grpSp>
      <p:sp>
        <p:nvSpPr>
          <p:cNvPr id="29" name="TextBox 28"/>
          <p:cNvSpPr txBox="1"/>
          <p:nvPr/>
        </p:nvSpPr>
        <p:spPr>
          <a:xfrm>
            <a:off x="967427" y="5708189"/>
            <a:ext cx="10660466" cy="923330"/>
          </a:xfrm>
          <a:prstGeom prst="rect">
            <a:avLst/>
          </a:prstGeom>
          <a:noFill/>
        </p:spPr>
        <p:txBody>
          <a:bodyPr wrap="square" rtlCol="0">
            <a:spAutoFit/>
          </a:bodyPr>
          <a:lstStyle/>
          <a:p>
            <a:pPr marL="0" lvl="1"/>
            <a:r>
              <a:rPr lang="en-US" dirty="0" smtClean="0">
                <a:solidFill>
                  <a:schemeClr val="tx2"/>
                </a:solidFill>
              </a:rPr>
              <a:t>The ballot language will stipulate that the funds can be used only for supplemental public safety. Additionally, these provisions will be put in writing via CEA. And because these funds are directed to LSP, there will be no supplanting of NOPD officers.</a:t>
            </a:r>
          </a:p>
        </p:txBody>
      </p:sp>
    </p:spTree>
    <p:extLst>
      <p:ext uri="{BB962C8B-B14F-4D97-AF65-F5344CB8AC3E}">
        <p14:creationId xmlns:p14="http://schemas.microsoft.com/office/powerpoint/2010/main" val="3941977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838200" y="240842"/>
            <a:ext cx="3952164" cy="1028216"/>
          </a:xfrm>
          <a:prstGeom prst="wedgeRoundRectCallout">
            <a:avLst>
              <a:gd name="adj1" fmla="val -55892"/>
              <a:gd name="adj2" fmla="val -38629"/>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1694" y="199898"/>
            <a:ext cx="10384810" cy="1190538"/>
          </a:xfrm>
        </p:spPr>
        <p:txBody>
          <a:bodyPr/>
          <a:lstStyle/>
          <a:p>
            <a:r>
              <a:rPr lang="en-US" dirty="0" smtClean="0">
                <a:solidFill>
                  <a:schemeClr val="bg2"/>
                </a:solidFill>
              </a:rPr>
              <a:t>IMPORTANT DATES</a:t>
            </a:r>
            <a:endParaRPr lang="en-US" dirty="0">
              <a:solidFill>
                <a:schemeClr val="bg2"/>
              </a:solidFill>
            </a:endParaRPr>
          </a:p>
        </p:txBody>
      </p:sp>
      <p:sp>
        <p:nvSpPr>
          <p:cNvPr id="3" name="Content Placeholder 2"/>
          <p:cNvSpPr>
            <a:spLocks noGrp="1"/>
          </p:cNvSpPr>
          <p:nvPr>
            <p:ph idx="1"/>
          </p:nvPr>
        </p:nvSpPr>
        <p:spPr>
          <a:xfrm>
            <a:off x="838200" y="1431380"/>
            <a:ext cx="10515600" cy="5290095"/>
          </a:xfrm>
        </p:spPr>
        <p:txBody>
          <a:bodyPr>
            <a:normAutofit lnSpcReduction="10000"/>
          </a:bodyPr>
          <a:lstStyle/>
          <a:p>
            <a:pPr marL="0" indent="0">
              <a:buNone/>
            </a:pPr>
            <a:r>
              <a:rPr lang="en-US" sz="1600" dirty="0" smtClean="0">
                <a:solidFill>
                  <a:schemeClr val="tx2"/>
                </a:solidFill>
                <a:latin typeface="Franklin Gothic Medium" panose="020B0603020102020204" pitchFamily="34" charset="0"/>
              </a:rPr>
              <a:t>OCT 10-17, 2015</a:t>
            </a:r>
            <a:r>
              <a:rPr lang="en-US" sz="2000" dirty="0" smtClean="0">
                <a:latin typeface="+mj-lt"/>
              </a:rPr>
              <a:t>	</a:t>
            </a:r>
            <a:r>
              <a:rPr lang="en-US" dirty="0" smtClean="0">
                <a:latin typeface="+mj-lt"/>
              </a:rPr>
              <a:t>EARLY VOTING</a:t>
            </a:r>
          </a:p>
          <a:p>
            <a:pPr lvl="4"/>
            <a:r>
              <a:rPr lang="en-US" b="1" dirty="0" smtClean="0">
                <a:solidFill>
                  <a:schemeClr val="tx2"/>
                </a:solidFill>
              </a:rPr>
              <a:t>City Hall </a:t>
            </a:r>
            <a:r>
              <a:rPr lang="en-US" dirty="0" smtClean="0">
                <a:solidFill>
                  <a:schemeClr val="tx2"/>
                </a:solidFill>
              </a:rPr>
              <a:t>| 1300 </a:t>
            </a:r>
            <a:r>
              <a:rPr lang="en-US" dirty="0" err="1" smtClean="0">
                <a:solidFill>
                  <a:schemeClr val="tx2"/>
                </a:solidFill>
              </a:rPr>
              <a:t>Perdido</a:t>
            </a:r>
            <a:r>
              <a:rPr lang="en-US" dirty="0" smtClean="0">
                <a:solidFill>
                  <a:schemeClr val="tx2"/>
                </a:solidFill>
              </a:rPr>
              <a:t> St</a:t>
            </a:r>
          </a:p>
          <a:p>
            <a:pPr lvl="4"/>
            <a:r>
              <a:rPr lang="en-US" b="1" dirty="0" smtClean="0">
                <a:solidFill>
                  <a:schemeClr val="tx2"/>
                </a:solidFill>
              </a:rPr>
              <a:t>Algiers Courthouse</a:t>
            </a:r>
            <a:r>
              <a:rPr lang="en-US" dirty="0" smtClean="0">
                <a:solidFill>
                  <a:schemeClr val="tx2"/>
                </a:solidFill>
              </a:rPr>
              <a:t> | 225 Morgan St</a:t>
            </a:r>
          </a:p>
          <a:p>
            <a:pPr lvl="4"/>
            <a:r>
              <a:rPr lang="en-US" b="1" dirty="0" smtClean="0">
                <a:solidFill>
                  <a:schemeClr val="tx2"/>
                </a:solidFill>
              </a:rPr>
              <a:t>Chef </a:t>
            </a:r>
            <a:r>
              <a:rPr lang="en-US" b="1" dirty="0" err="1" smtClean="0">
                <a:solidFill>
                  <a:schemeClr val="tx2"/>
                </a:solidFill>
              </a:rPr>
              <a:t>Menteur</a:t>
            </a:r>
            <a:r>
              <a:rPr lang="en-US" b="1" dirty="0" smtClean="0">
                <a:solidFill>
                  <a:schemeClr val="tx2"/>
                </a:solidFill>
              </a:rPr>
              <a:t> Voting Machine Warehouse Site </a:t>
            </a:r>
            <a:r>
              <a:rPr lang="en-US" dirty="0" smtClean="0">
                <a:solidFill>
                  <a:schemeClr val="tx2"/>
                </a:solidFill>
              </a:rPr>
              <a:t>| 8870 Chef </a:t>
            </a:r>
            <a:r>
              <a:rPr lang="en-US" dirty="0" err="1" smtClean="0">
                <a:solidFill>
                  <a:schemeClr val="tx2"/>
                </a:solidFill>
              </a:rPr>
              <a:t>Menteur</a:t>
            </a:r>
            <a:r>
              <a:rPr lang="en-US" dirty="0" smtClean="0">
                <a:solidFill>
                  <a:schemeClr val="tx2"/>
                </a:solidFill>
              </a:rPr>
              <a:t> Hwy</a:t>
            </a:r>
          </a:p>
          <a:p>
            <a:pPr lvl="4"/>
            <a:r>
              <a:rPr lang="en-US" b="1" dirty="0" smtClean="0">
                <a:solidFill>
                  <a:schemeClr val="tx2"/>
                </a:solidFill>
              </a:rPr>
              <a:t>Lake Vista Community Center </a:t>
            </a:r>
            <a:r>
              <a:rPr lang="en-US" dirty="0" smtClean="0">
                <a:solidFill>
                  <a:schemeClr val="tx2"/>
                </a:solidFill>
              </a:rPr>
              <a:t>| 6500 Spanish Fort Blvd</a:t>
            </a:r>
            <a:endParaRPr lang="en-US" sz="1200" dirty="0" smtClean="0">
              <a:solidFill>
                <a:schemeClr val="tx2"/>
              </a:solidFill>
            </a:endParaRPr>
          </a:p>
          <a:p>
            <a:pPr marL="0" indent="0">
              <a:buNone/>
            </a:pPr>
            <a:r>
              <a:rPr lang="en-US" sz="1600" dirty="0" smtClean="0">
                <a:solidFill>
                  <a:schemeClr val="tx2"/>
                </a:solidFill>
                <a:latin typeface="Franklin Gothic Medium" panose="020B0603020102020204" pitchFamily="34" charset="0"/>
              </a:rPr>
              <a:t>OCT 20, </a:t>
            </a:r>
            <a:r>
              <a:rPr lang="en-US" sz="1600" dirty="0">
                <a:solidFill>
                  <a:schemeClr val="tx2"/>
                </a:solidFill>
                <a:latin typeface="Franklin Gothic Medium" panose="020B0603020102020204" pitchFamily="34" charset="0"/>
              </a:rPr>
              <a:t>2015</a:t>
            </a:r>
            <a:r>
              <a:rPr lang="en-US" sz="1600" dirty="0" smtClean="0">
                <a:solidFill>
                  <a:schemeClr val="tx2"/>
                </a:solidFill>
                <a:latin typeface="Franklin Gothic Medium" panose="020B0603020102020204" pitchFamily="34" charset="0"/>
              </a:rPr>
              <a:t>:</a:t>
            </a:r>
            <a:r>
              <a:rPr lang="en-US" sz="2000" dirty="0" smtClean="0">
                <a:latin typeface="Rockwell Condensed" panose="02060603050405020104" pitchFamily="18" charset="0"/>
              </a:rPr>
              <a:t>	</a:t>
            </a:r>
            <a:r>
              <a:rPr lang="en-US" dirty="0" smtClean="0">
                <a:latin typeface="Rockwell Condensed" panose="02060603050405020104" pitchFamily="18" charset="0"/>
              </a:rPr>
              <a:t>LAST DAY TO REQUEST BALLOT FROM REGISTRAR</a:t>
            </a:r>
          </a:p>
          <a:p>
            <a:pPr marL="0" indent="0">
              <a:buNone/>
            </a:pPr>
            <a:r>
              <a:rPr lang="en-US" sz="1600" dirty="0" smtClean="0">
                <a:solidFill>
                  <a:schemeClr val="tx2"/>
                </a:solidFill>
                <a:latin typeface="Franklin Gothic Medium" panose="020B0603020102020204" pitchFamily="34" charset="0"/>
              </a:rPr>
              <a:t>OCT 23, 2015</a:t>
            </a:r>
            <a:r>
              <a:rPr lang="en-US" sz="2000" dirty="0" smtClean="0">
                <a:latin typeface="Rockwell Condensed" panose="02060603050405020104" pitchFamily="18" charset="0"/>
              </a:rPr>
              <a:t>	</a:t>
            </a:r>
            <a:r>
              <a:rPr lang="en-US" dirty="0" smtClean="0">
                <a:latin typeface="Rockwell Condensed" panose="02060603050405020104" pitchFamily="18" charset="0"/>
              </a:rPr>
              <a:t>LAST DAY TO RETURN VOTED MAIL BALLOT TO REGISTRAR</a:t>
            </a:r>
          </a:p>
          <a:p>
            <a:pPr marL="457200" lvl="1" indent="0">
              <a:spcBef>
                <a:spcPts val="0"/>
              </a:spcBef>
              <a:buNone/>
            </a:pPr>
            <a:r>
              <a:rPr lang="en-US" sz="1600" i="1" dirty="0" smtClean="0">
                <a:solidFill>
                  <a:schemeClr val="tx2"/>
                </a:solidFill>
              </a:rPr>
              <a:t>		Ballots must be received by 4:30 pm (not including military and overseas citizens)</a:t>
            </a:r>
          </a:p>
          <a:p>
            <a:pPr marL="0" indent="0">
              <a:buNone/>
            </a:pPr>
            <a:r>
              <a:rPr lang="en-US" sz="1600" dirty="0" smtClean="0">
                <a:solidFill>
                  <a:schemeClr val="tx2"/>
                </a:solidFill>
                <a:latin typeface="Franklin Gothic Medium" panose="020B0603020102020204" pitchFamily="34" charset="0"/>
              </a:rPr>
              <a:t>OCT 24, 2015</a:t>
            </a:r>
            <a:r>
              <a:rPr lang="en-US" sz="2000" dirty="0" smtClean="0">
                <a:latin typeface="+mj-lt"/>
              </a:rPr>
              <a:t>	</a:t>
            </a:r>
            <a:r>
              <a:rPr lang="en-US" dirty="0" smtClean="0">
                <a:latin typeface="+mj-lt"/>
              </a:rPr>
              <a:t>ELECTION DAY</a:t>
            </a:r>
          </a:p>
          <a:p>
            <a:pPr lvl="4"/>
            <a:r>
              <a:rPr lang="en-US" sz="1600" dirty="0">
                <a:solidFill>
                  <a:schemeClr val="tx2"/>
                </a:solidFill>
              </a:rPr>
              <a:t>R</a:t>
            </a:r>
            <a:r>
              <a:rPr lang="en-US" sz="1600" dirty="0" smtClean="0">
                <a:solidFill>
                  <a:schemeClr val="tx2"/>
                </a:solidFill>
              </a:rPr>
              <a:t>eport to assigned polling location between 7 a.m. and 8 </a:t>
            </a:r>
            <a:r>
              <a:rPr lang="en-US" sz="1600" dirty="0" err="1" smtClean="0">
                <a:solidFill>
                  <a:schemeClr val="tx2"/>
                </a:solidFill>
              </a:rPr>
              <a:t>p.m</a:t>
            </a:r>
            <a:r>
              <a:rPr lang="en-US" sz="1600" dirty="0" smtClean="0">
                <a:solidFill>
                  <a:schemeClr val="tx2"/>
                </a:solidFill>
              </a:rPr>
              <a:t> </a:t>
            </a:r>
          </a:p>
          <a:p>
            <a:pPr lvl="4"/>
            <a:r>
              <a:rPr lang="en-US" dirty="0" smtClean="0">
                <a:solidFill>
                  <a:schemeClr val="tx2"/>
                </a:solidFill>
              </a:rPr>
              <a:t>To find polling location: Visit nola.gov or call 504.658.8300</a:t>
            </a:r>
          </a:p>
          <a:p>
            <a:pPr lvl="4"/>
            <a:r>
              <a:rPr lang="en-US" dirty="0" smtClean="0">
                <a:solidFill>
                  <a:schemeClr val="tx2"/>
                </a:solidFill>
              </a:rPr>
              <a:t>When you go to the polls, be sure to have one of the following:</a:t>
            </a:r>
          </a:p>
          <a:p>
            <a:pPr lvl="5"/>
            <a:r>
              <a:rPr lang="en-US" dirty="0" smtClean="0">
                <a:solidFill>
                  <a:schemeClr val="tx2"/>
                </a:solidFill>
              </a:rPr>
              <a:t>A valid driver's license, Louisiana ID or some other generally recognized picture ID that contains your name and signature</a:t>
            </a:r>
          </a:p>
          <a:p>
            <a:pPr lvl="5"/>
            <a:r>
              <a:rPr lang="en-US" dirty="0" smtClean="0">
                <a:solidFill>
                  <a:schemeClr val="tx2"/>
                </a:solidFill>
              </a:rPr>
              <a:t>If you do not provide identification, you will be asked to fill out an affidavit provided by the commissioner.</a:t>
            </a:r>
            <a:endParaRPr lang="en-US" dirty="0">
              <a:solidFill>
                <a:schemeClr val="tx2"/>
              </a:solidFill>
            </a:endParaRPr>
          </a:p>
        </p:txBody>
      </p:sp>
      <p:sp>
        <p:nvSpPr>
          <p:cNvPr id="4" name="Slide Number Placeholder 3"/>
          <p:cNvSpPr>
            <a:spLocks noGrp="1"/>
          </p:cNvSpPr>
          <p:nvPr>
            <p:ph type="sldNum" sz="quarter" idx="12"/>
          </p:nvPr>
        </p:nvSpPr>
        <p:spPr/>
        <p:txBody>
          <a:bodyPr/>
          <a:lstStyle/>
          <a:p>
            <a:fld id="{D8334013-7001-48B0-B3B4-6D761F937534}" type="slidenum">
              <a:rPr lang="en-US" smtClean="0"/>
              <a:t>12</a:t>
            </a:fld>
            <a:endParaRPr lang="en-US"/>
          </a:p>
        </p:txBody>
      </p:sp>
    </p:spTree>
    <p:extLst>
      <p:ext uri="{BB962C8B-B14F-4D97-AF65-F5344CB8AC3E}">
        <p14:creationId xmlns:p14="http://schemas.microsoft.com/office/powerpoint/2010/main" val="1123232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334013-7001-48B0-B3B4-6D761F937534}" type="slidenum">
              <a:rPr lang="en-US" smtClean="0"/>
              <a:t>13</a:t>
            </a:fld>
            <a:endParaRPr lang="en-US"/>
          </a:p>
        </p:txBody>
      </p:sp>
      <p:sp>
        <p:nvSpPr>
          <p:cNvPr id="5" name="Rounded Rectangular Callout 4"/>
          <p:cNvSpPr/>
          <p:nvPr/>
        </p:nvSpPr>
        <p:spPr>
          <a:xfrm>
            <a:off x="3969792" y="2238234"/>
            <a:ext cx="4252416" cy="2048434"/>
          </a:xfrm>
          <a:prstGeom prst="wedgeRoundRectCallout">
            <a:avLst>
              <a:gd name="adj1" fmla="val 30624"/>
              <a:gd name="adj2" fmla="val 86643"/>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102682" y="2539176"/>
            <a:ext cx="3986637" cy="1446550"/>
          </a:xfrm>
          <a:prstGeom prst="rect">
            <a:avLst/>
          </a:prstGeom>
          <a:noFill/>
        </p:spPr>
        <p:txBody>
          <a:bodyPr wrap="square" rtlCol="0">
            <a:spAutoFit/>
          </a:bodyPr>
          <a:lstStyle/>
          <a:p>
            <a:pPr algn="ctr"/>
            <a:r>
              <a:rPr lang="en-US" sz="4400" dirty="0" smtClean="0">
                <a:solidFill>
                  <a:schemeClr val="bg1"/>
                </a:solidFill>
                <a:latin typeface="+mj-lt"/>
              </a:rPr>
              <a:t>ADDITIONAL</a:t>
            </a:r>
          </a:p>
          <a:p>
            <a:pPr algn="ctr"/>
            <a:r>
              <a:rPr lang="en-US" sz="4400" dirty="0" smtClean="0">
                <a:solidFill>
                  <a:schemeClr val="bg1"/>
                </a:solidFill>
                <a:latin typeface="+mj-lt"/>
              </a:rPr>
              <a:t>QUESTIONS?</a:t>
            </a:r>
            <a:endParaRPr lang="en-US" sz="4400" dirty="0">
              <a:solidFill>
                <a:schemeClr val="bg1"/>
              </a:solidFill>
              <a:latin typeface="+mj-lt"/>
            </a:endParaRPr>
          </a:p>
        </p:txBody>
      </p:sp>
    </p:spTree>
    <p:extLst>
      <p:ext uri="{BB962C8B-B14F-4D97-AF65-F5344CB8AC3E}">
        <p14:creationId xmlns:p14="http://schemas.microsoft.com/office/powerpoint/2010/main" val="3886683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AGENDA</a:t>
            </a:r>
            <a:endParaRPr lang="en-US" sz="4800" dirty="0"/>
          </a:p>
        </p:txBody>
      </p:sp>
      <p:sp>
        <p:nvSpPr>
          <p:cNvPr id="3" name="Content Placeholder 2"/>
          <p:cNvSpPr>
            <a:spLocks noGrp="1"/>
          </p:cNvSpPr>
          <p:nvPr>
            <p:ph idx="1"/>
          </p:nvPr>
        </p:nvSpPr>
        <p:spPr>
          <a:xfrm>
            <a:off x="710252" y="1690688"/>
            <a:ext cx="10771496" cy="4665662"/>
          </a:xfrm>
        </p:spPr>
        <p:txBody>
          <a:bodyPr>
            <a:noAutofit/>
          </a:bodyPr>
          <a:lstStyle/>
          <a:p>
            <a:pPr marL="0" indent="0">
              <a:buNone/>
            </a:pPr>
            <a:r>
              <a:rPr lang="en-US" sz="3200" b="1" dirty="0" smtClean="0">
                <a:solidFill>
                  <a:schemeClr val="tx2"/>
                </a:solidFill>
              </a:rPr>
              <a:t>Introduction</a:t>
            </a:r>
            <a:r>
              <a:rPr lang="en-US" sz="3200" dirty="0" smtClean="0">
                <a:solidFill>
                  <a:schemeClr val="tx2"/>
                </a:solidFill>
              </a:rPr>
              <a:t>		</a:t>
            </a:r>
            <a:r>
              <a:rPr lang="en-US" sz="3200" b="1" dirty="0" smtClean="0">
                <a:solidFill>
                  <a:schemeClr val="tx2"/>
                </a:solidFill>
              </a:rPr>
              <a:t>Steve </a:t>
            </a:r>
            <a:r>
              <a:rPr lang="en-US" sz="3200" b="1" dirty="0" err="1" smtClean="0">
                <a:solidFill>
                  <a:schemeClr val="tx2"/>
                </a:solidFill>
              </a:rPr>
              <a:t>Pettus</a:t>
            </a:r>
            <a:r>
              <a:rPr lang="en-US" sz="3200" dirty="0" smtClean="0">
                <a:solidFill>
                  <a:schemeClr val="tx2"/>
                </a:solidFill>
              </a:rPr>
              <a:t>, </a:t>
            </a:r>
            <a:r>
              <a:rPr lang="en-US" sz="2400" i="1" dirty="0" smtClean="0">
                <a:solidFill>
                  <a:schemeClr val="tx2"/>
                </a:solidFill>
              </a:rPr>
              <a:t>Chair of FQMD</a:t>
            </a:r>
          </a:p>
          <a:p>
            <a:pPr marL="0" indent="0">
              <a:buNone/>
            </a:pPr>
            <a:r>
              <a:rPr lang="en-US" sz="3200" b="1" dirty="0" smtClean="0">
                <a:solidFill>
                  <a:schemeClr val="tx2"/>
                </a:solidFill>
              </a:rPr>
              <a:t>Details of EDD</a:t>
            </a:r>
          </a:p>
          <a:p>
            <a:pPr marL="0" indent="0">
              <a:spcBef>
                <a:spcPts val="0"/>
              </a:spcBef>
              <a:buNone/>
            </a:pPr>
            <a:r>
              <a:rPr lang="en-US" sz="3200" b="1" dirty="0" smtClean="0">
                <a:solidFill>
                  <a:schemeClr val="tx2"/>
                </a:solidFill>
              </a:rPr>
              <a:t>&amp; Election</a:t>
            </a:r>
            <a:r>
              <a:rPr lang="en-US" sz="3200" dirty="0" smtClean="0">
                <a:solidFill>
                  <a:schemeClr val="tx2"/>
                </a:solidFill>
              </a:rPr>
              <a:t>			</a:t>
            </a:r>
            <a:r>
              <a:rPr lang="en-US" sz="3200" b="1" dirty="0" smtClean="0">
                <a:solidFill>
                  <a:schemeClr val="tx2"/>
                </a:solidFill>
              </a:rPr>
              <a:t>Ryan Berni</a:t>
            </a:r>
            <a:r>
              <a:rPr lang="en-US" sz="3200" dirty="0" smtClean="0">
                <a:solidFill>
                  <a:schemeClr val="tx2"/>
                </a:solidFill>
              </a:rPr>
              <a:t>, </a:t>
            </a:r>
            <a:r>
              <a:rPr lang="en-US" sz="2400" i="1" dirty="0" smtClean="0">
                <a:solidFill>
                  <a:schemeClr val="tx2"/>
                </a:solidFill>
              </a:rPr>
              <a:t>City of New Orleans</a:t>
            </a:r>
            <a:endParaRPr lang="en-US" sz="3200" i="1" dirty="0" smtClean="0">
              <a:solidFill>
                <a:schemeClr val="tx2"/>
              </a:solidFill>
            </a:endParaRPr>
          </a:p>
          <a:p>
            <a:pPr marL="0" indent="0">
              <a:buNone/>
            </a:pPr>
            <a:r>
              <a:rPr lang="en-US" sz="3200" b="1" dirty="0" smtClean="0">
                <a:solidFill>
                  <a:schemeClr val="tx2"/>
                </a:solidFill>
              </a:rPr>
              <a:t>Comments</a:t>
            </a:r>
            <a:r>
              <a:rPr lang="en-US" sz="3200" dirty="0" smtClean="0">
                <a:solidFill>
                  <a:schemeClr val="tx2"/>
                </a:solidFill>
              </a:rPr>
              <a:t>		</a:t>
            </a:r>
            <a:r>
              <a:rPr lang="en-US" sz="3200" b="1" dirty="0" smtClean="0">
                <a:solidFill>
                  <a:schemeClr val="tx2"/>
                </a:solidFill>
              </a:rPr>
              <a:t>Jeff Walls</a:t>
            </a:r>
            <a:r>
              <a:rPr lang="en-US" sz="3200" dirty="0" smtClean="0">
                <a:solidFill>
                  <a:schemeClr val="tx2"/>
                </a:solidFill>
              </a:rPr>
              <a:t>, </a:t>
            </a:r>
            <a:r>
              <a:rPr lang="en-US" sz="2400" i="1" dirty="0" smtClean="0">
                <a:solidFill>
                  <a:schemeClr val="tx2"/>
                </a:solidFill>
              </a:rPr>
              <a:t>NOPD 8</a:t>
            </a:r>
            <a:r>
              <a:rPr lang="en-US" sz="2400" i="1" baseline="30000" dirty="0" smtClean="0">
                <a:solidFill>
                  <a:schemeClr val="tx2"/>
                </a:solidFill>
              </a:rPr>
              <a:t>th</a:t>
            </a:r>
            <a:r>
              <a:rPr lang="en-US" sz="2400" i="1" dirty="0" smtClean="0">
                <a:solidFill>
                  <a:schemeClr val="tx2"/>
                </a:solidFill>
              </a:rPr>
              <a:t> District Commander</a:t>
            </a:r>
          </a:p>
          <a:p>
            <a:pPr marL="0" indent="0">
              <a:buNone/>
            </a:pPr>
            <a:r>
              <a:rPr lang="en-US" sz="3200" dirty="0">
                <a:solidFill>
                  <a:schemeClr val="tx2"/>
                </a:solidFill>
              </a:rPr>
              <a:t>	</a:t>
            </a:r>
            <a:r>
              <a:rPr lang="en-US" sz="3200" dirty="0" smtClean="0">
                <a:solidFill>
                  <a:schemeClr val="tx2"/>
                </a:solidFill>
              </a:rPr>
              <a:t>			</a:t>
            </a:r>
            <a:r>
              <a:rPr lang="en-US" sz="3200" b="1" dirty="0" smtClean="0">
                <a:solidFill>
                  <a:schemeClr val="tx2"/>
                </a:solidFill>
              </a:rPr>
              <a:t>Major Carl </a:t>
            </a:r>
            <a:r>
              <a:rPr lang="en-US" sz="3200" b="1" dirty="0" err="1" smtClean="0">
                <a:solidFill>
                  <a:schemeClr val="tx2"/>
                </a:solidFill>
              </a:rPr>
              <a:t>Saizan</a:t>
            </a:r>
            <a:r>
              <a:rPr lang="en-US" sz="3200" dirty="0" smtClean="0">
                <a:solidFill>
                  <a:schemeClr val="tx2"/>
                </a:solidFill>
              </a:rPr>
              <a:t>, </a:t>
            </a:r>
            <a:r>
              <a:rPr lang="en-US" sz="2400" i="1" dirty="0" smtClean="0">
                <a:solidFill>
                  <a:schemeClr val="tx2"/>
                </a:solidFill>
              </a:rPr>
              <a:t>Louisiana State Police</a:t>
            </a:r>
            <a:endParaRPr lang="en-US" sz="3200" i="1" dirty="0" smtClean="0">
              <a:solidFill>
                <a:schemeClr val="tx2"/>
              </a:solidFill>
            </a:endParaRPr>
          </a:p>
          <a:p>
            <a:pPr marL="0" indent="0">
              <a:buNone/>
            </a:pPr>
            <a:r>
              <a:rPr lang="en-US" sz="3200" dirty="0">
                <a:solidFill>
                  <a:schemeClr val="tx2"/>
                </a:solidFill>
              </a:rPr>
              <a:t>	</a:t>
            </a:r>
            <a:r>
              <a:rPr lang="en-US" sz="3200" dirty="0" smtClean="0">
                <a:solidFill>
                  <a:schemeClr val="tx2"/>
                </a:solidFill>
              </a:rPr>
              <a:t>			</a:t>
            </a:r>
            <a:r>
              <a:rPr lang="en-US" sz="3200" b="1" dirty="0" smtClean="0">
                <a:solidFill>
                  <a:schemeClr val="tx2"/>
                </a:solidFill>
              </a:rPr>
              <a:t>Councilmember Nadine Ramsey</a:t>
            </a:r>
            <a:r>
              <a:rPr lang="en-US" sz="3200" dirty="0" smtClean="0">
                <a:solidFill>
                  <a:schemeClr val="tx2"/>
                </a:solidFill>
              </a:rPr>
              <a:t>, </a:t>
            </a:r>
            <a:r>
              <a:rPr lang="en-US" sz="2400" i="1" dirty="0" smtClean="0">
                <a:solidFill>
                  <a:schemeClr val="tx2"/>
                </a:solidFill>
              </a:rPr>
              <a:t>District C</a:t>
            </a:r>
            <a:endParaRPr lang="en-US" sz="3200" i="1" dirty="0" smtClean="0">
              <a:solidFill>
                <a:schemeClr val="tx2"/>
              </a:solidFill>
            </a:endParaRPr>
          </a:p>
          <a:p>
            <a:pPr marL="0" indent="0">
              <a:buNone/>
            </a:pPr>
            <a:r>
              <a:rPr lang="en-US" sz="3200" b="1" dirty="0" smtClean="0">
                <a:solidFill>
                  <a:schemeClr val="tx2"/>
                </a:solidFill>
              </a:rPr>
              <a:t>Questions</a:t>
            </a:r>
            <a:r>
              <a:rPr lang="en-US" sz="3200" dirty="0" smtClean="0">
                <a:solidFill>
                  <a:schemeClr val="tx2"/>
                </a:solidFill>
              </a:rPr>
              <a:t>			</a:t>
            </a:r>
            <a:r>
              <a:rPr lang="en-US" sz="3200" b="1" dirty="0" smtClean="0">
                <a:solidFill>
                  <a:schemeClr val="tx2"/>
                </a:solidFill>
              </a:rPr>
              <a:t>Public</a:t>
            </a:r>
            <a:endParaRPr lang="en-US" sz="3200" b="1" dirty="0">
              <a:solidFill>
                <a:schemeClr val="tx2"/>
              </a:solidFill>
            </a:endParaRPr>
          </a:p>
        </p:txBody>
      </p:sp>
      <p:sp>
        <p:nvSpPr>
          <p:cNvPr id="4" name="Slide Number Placeholder 3"/>
          <p:cNvSpPr>
            <a:spLocks noGrp="1"/>
          </p:cNvSpPr>
          <p:nvPr>
            <p:ph type="sldNum" sz="quarter" idx="12"/>
          </p:nvPr>
        </p:nvSpPr>
        <p:spPr/>
        <p:txBody>
          <a:bodyPr/>
          <a:lstStyle/>
          <a:p>
            <a:fld id="{D8334013-7001-48B0-B3B4-6D761F937534}" type="slidenum">
              <a:rPr lang="en-US" smtClean="0"/>
              <a:t>2</a:t>
            </a:fld>
            <a:endParaRPr lang="en-US"/>
          </a:p>
        </p:txBody>
      </p:sp>
      <p:cxnSp>
        <p:nvCxnSpPr>
          <p:cNvPr id="6" name="Straight Connector 5"/>
          <p:cNvCxnSpPr/>
          <p:nvPr/>
        </p:nvCxnSpPr>
        <p:spPr>
          <a:xfrm>
            <a:off x="2975212" y="1951629"/>
            <a:ext cx="13784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20370" y="2934266"/>
            <a:ext cx="18015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797791" y="3521120"/>
            <a:ext cx="1624084"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620370" y="5220590"/>
            <a:ext cx="18015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453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53125"/>
            <a:ext cx="10515600" cy="4351338"/>
          </a:xfrm>
        </p:spPr>
        <p:txBody>
          <a:bodyPr>
            <a:normAutofit/>
          </a:bodyPr>
          <a:lstStyle/>
          <a:p>
            <a:pPr marL="0" indent="0">
              <a:buNone/>
            </a:pPr>
            <a:r>
              <a:rPr lang="en-US" sz="3200" dirty="0" smtClean="0">
                <a:solidFill>
                  <a:schemeClr val="tx2"/>
                </a:solidFill>
              </a:rPr>
              <a:t>To improve the public safety of</a:t>
            </a:r>
            <a:r>
              <a:rPr lang="en-US" sz="3200" b="1" dirty="0" smtClean="0">
                <a:solidFill>
                  <a:schemeClr val="tx2"/>
                </a:solidFill>
              </a:rPr>
              <a:t> residents, workers and visitors </a:t>
            </a:r>
            <a:r>
              <a:rPr lang="en-US" sz="3200" dirty="0" smtClean="0">
                <a:solidFill>
                  <a:schemeClr val="tx2"/>
                </a:solidFill>
              </a:rPr>
              <a:t>in the French Quarter, an area that hosts approximately 9 million tourists per year, the City created an Economic Development District to enhance public safety to be financed with a small increase in sales taxes in the French Quarter, </a:t>
            </a:r>
            <a:r>
              <a:rPr lang="en-US" sz="3200" b="1" dirty="0" smtClean="0">
                <a:solidFill>
                  <a:schemeClr val="tx2"/>
                </a:solidFill>
              </a:rPr>
              <a:t>which will be paid overwhelmingly by visitors.</a:t>
            </a:r>
          </a:p>
        </p:txBody>
      </p:sp>
      <p:sp>
        <p:nvSpPr>
          <p:cNvPr id="5" name="Slide Number Placeholder 4"/>
          <p:cNvSpPr>
            <a:spLocks noGrp="1"/>
          </p:cNvSpPr>
          <p:nvPr>
            <p:ph type="sldNum" sz="quarter" idx="12"/>
          </p:nvPr>
        </p:nvSpPr>
        <p:spPr/>
        <p:txBody>
          <a:bodyPr/>
          <a:lstStyle/>
          <a:p>
            <a:fld id="{D8334013-7001-48B0-B3B4-6D761F937534}" type="slidenum">
              <a:rPr lang="en-US" smtClean="0"/>
              <a:t>3</a:t>
            </a:fld>
            <a:endParaRPr lang="en-US"/>
          </a:p>
        </p:txBody>
      </p:sp>
      <p:grpSp>
        <p:nvGrpSpPr>
          <p:cNvPr id="6" name="Group 5"/>
          <p:cNvGrpSpPr/>
          <p:nvPr/>
        </p:nvGrpSpPr>
        <p:grpSpPr>
          <a:xfrm>
            <a:off x="838201" y="892625"/>
            <a:ext cx="10515600" cy="1113975"/>
            <a:chOff x="6291617" y="2062314"/>
            <a:chExt cx="3013427" cy="639944"/>
          </a:xfrm>
        </p:grpSpPr>
        <p:sp>
          <p:nvSpPr>
            <p:cNvPr id="7" name="Rounded Rectangular Callout 6"/>
            <p:cNvSpPr/>
            <p:nvPr/>
          </p:nvSpPr>
          <p:spPr>
            <a:xfrm>
              <a:off x="6291617" y="2062314"/>
              <a:ext cx="3013427" cy="639944"/>
            </a:xfrm>
            <a:prstGeom prst="wedgeRoundRectCallout">
              <a:avLst>
                <a:gd name="adj1" fmla="val -53516"/>
                <a:gd name="adj2" fmla="val -3893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39384" y="2165801"/>
              <a:ext cx="2915142" cy="447262"/>
            </a:xfrm>
            <a:prstGeom prst="rect">
              <a:avLst/>
            </a:prstGeom>
            <a:noFill/>
          </p:spPr>
          <p:txBody>
            <a:bodyPr wrap="square" rtlCol="0">
              <a:spAutoFit/>
            </a:bodyPr>
            <a:lstStyle/>
            <a:p>
              <a:pPr algn="ctr"/>
              <a:r>
                <a:rPr lang="en-US" sz="4400" dirty="0" smtClean="0">
                  <a:solidFill>
                    <a:schemeClr val="bg1"/>
                  </a:solidFill>
                  <a:latin typeface="+mj-lt"/>
                </a:rPr>
                <a:t>WHY AN ECONOMIC DEVELOPMENT DISTRICT (EDD)?</a:t>
              </a:r>
              <a:endParaRPr lang="en-US" sz="4400" dirty="0">
                <a:solidFill>
                  <a:schemeClr val="bg1"/>
                </a:solidFill>
                <a:latin typeface="+mj-lt"/>
              </a:endParaRPr>
            </a:p>
          </p:txBody>
        </p:sp>
      </p:grpSp>
    </p:spTree>
    <p:extLst>
      <p:ext uri="{BB962C8B-B14F-4D97-AF65-F5344CB8AC3E}">
        <p14:creationId xmlns:p14="http://schemas.microsoft.com/office/powerpoint/2010/main" val="2166485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041" y="365125"/>
            <a:ext cx="10515600" cy="1325563"/>
          </a:xfrm>
        </p:spPr>
        <p:txBody>
          <a:bodyPr/>
          <a:lstStyle/>
          <a:p>
            <a:r>
              <a:rPr lang="en-US" dirty="0" smtClean="0"/>
              <a:t>BOUNDARIES OF EDD SHARED WITH</a:t>
            </a:r>
            <a:br>
              <a:rPr lang="en-US" dirty="0" smtClean="0"/>
            </a:br>
            <a:r>
              <a:rPr lang="en-US" dirty="0" smtClean="0"/>
              <a:t>FRENCH QUARTER MANAGEMENT DISTRICT</a:t>
            </a:r>
            <a:endParaRPr lang="en-US" dirty="0"/>
          </a:p>
        </p:txBody>
      </p:sp>
      <p:sp>
        <p:nvSpPr>
          <p:cNvPr id="6" name="Content Placeholder 5"/>
          <p:cNvSpPr>
            <a:spLocks noGrp="1"/>
          </p:cNvSpPr>
          <p:nvPr>
            <p:ph sz="half" idx="2"/>
          </p:nvPr>
        </p:nvSpPr>
        <p:spPr>
          <a:xfrm>
            <a:off x="5289075" y="2924410"/>
            <a:ext cx="5773877" cy="2604371"/>
          </a:xfrm>
        </p:spPr>
        <p:txBody>
          <a:bodyPr>
            <a:normAutofit/>
          </a:bodyPr>
          <a:lstStyle/>
          <a:p>
            <a:r>
              <a:rPr lang="en-US" sz="2000" dirty="0" smtClean="0">
                <a:solidFill>
                  <a:schemeClr val="tx2"/>
                </a:solidFill>
              </a:rPr>
              <a:t>The Mississippi River;</a:t>
            </a:r>
          </a:p>
          <a:p>
            <a:r>
              <a:rPr lang="en-US" sz="2000" dirty="0" smtClean="0">
                <a:solidFill>
                  <a:schemeClr val="tx2"/>
                </a:solidFill>
              </a:rPr>
              <a:t>The center line of Canal Street; </a:t>
            </a:r>
          </a:p>
          <a:p>
            <a:r>
              <a:rPr lang="en-US" sz="2000" dirty="0" smtClean="0">
                <a:solidFill>
                  <a:schemeClr val="tx2"/>
                </a:solidFill>
              </a:rPr>
              <a:t>The rear property line of properties fronting on the lake side of North Rampart Street; </a:t>
            </a:r>
          </a:p>
          <a:p>
            <a:r>
              <a:rPr lang="en-US" sz="2000" dirty="0">
                <a:solidFill>
                  <a:schemeClr val="tx2"/>
                </a:solidFill>
              </a:rPr>
              <a:t>a</a:t>
            </a:r>
            <a:r>
              <a:rPr lang="en-US" sz="2000" dirty="0" smtClean="0">
                <a:solidFill>
                  <a:schemeClr val="tx2"/>
                </a:solidFill>
              </a:rPr>
              <a:t>nd the rear property line of properties fronting on the downriver side of Esplanade Avenue. </a:t>
            </a:r>
            <a:endParaRPr lang="en-US" sz="2000" dirty="0">
              <a:solidFill>
                <a:schemeClr val="tx2"/>
              </a:solidFill>
            </a:endParaRPr>
          </a:p>
        </p:txBody>
      </p:sp>
      <p:sp>
        <p:nvSpPr>
          <p:cNvPr id="4" name="Slide Number Placeholder 3"/>
          <p:cNvSpPr>
            <a:spLocks noGrp="1"/>
          </p:cNvSpPr>
          <p:nvPr>
            <p:ph type="sldNum" sz="quarter" idx="12"/>
          </p:nvPr>
        </p:nvSpPr>
        <p:spPr/>
        <p:txBody>
          <a:bodyPr/>
          <a:lstStyle/>
          <a:p>
            <a:fld id="{D8334013-7001-48B0-B3B4-6D761F937534}" type="slidenum">
              <a:rPr lang="en-US" smtClean="0"/>
              <a:t>4</a:t>
            </a:fld>
            <a:endParaRPr lang="en-US"/>
          </a:p>
        </p:txBody>
      </p:sp>
      <p:grpSp>
        <p:nvGrpSpPr>
          <p:cNvPr id="10" name="Group 9"/>
          <p:cNvGrpSpPr/>
          <p:nvPr/>
        </p:nvGrpSpPr>
        <p:grpSpPr>
          <a:xfrm>
            <a:off x="5289076" y="1826293"/>
            <a:ext cx="1528550" cy="736980"/>
            <a:chOff x="6291617" y="1965278"/>
            <a:chExt cx="1528550" cy="736980"/>
          </a:xfrm>
        </p:grpSpPr>
        <p:sp>
          <p:nvSpPr>
            <p:cNvPr id="8" name="Rounded Rectangular Callout 7"/>
            <p:cNvSpPr/>
            <p:nvPr/>
          </p:nvSpPr>
          <p:spPr>
            <a:xfrm>
              <a:off x="6291617" y="1965278"/>
              <a:ext cx="1528550" cy="736980"/>
            </a:xfrm>
            <a:prstGeom prst="wedgeRoundRectCallout">
              <a:avLst>
                <a:gd name="adj1" fmla="val -11134"/>
                <a:gd name="adj2" fmla="val 84803"/>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346208" y="2041380"/>
              <a:ext cx="1433015" cy="584775"/>
            </a:xfrm>
            <a:prstGeom prst="rect">
              <a:avLst/>
            </a:prstGeom>
            <a:noFill/>
          </p:spPr>
          <p:txBody>
            <a:bodyPr wrap="square" rtlCol="0">
              <a:spAutoFit/>
            </a:bodyPr>
            <a:lstStyle/>
            <a:p>
              <a:pPr algn="ctr"/>
              <a:r>
                <a:rPr lang="en-US" sz="3200" dirty="0" smtClean="0">
                  <a:solidFill>
                    <a:schemeClr val="bg1"/>
                  </a:solidFill>
                  <a:latin typeface="+mj-lt"/>
                </a:rPr>
                <a:t>WHERE?</a:t>
              </a:r>
              <a:endParaRPr lang="en-US" sz="3200" dirty="0">
                <a:solidFill>
                  <a:schemeClr val="bg1"/>
                </a:solidFill>
                <a:latin typeface="+mj-lt"/>
              </a:endParaRPr>
            </a:p>
          </p:txBody>
        </p:sp>
      </p:grpSp>
      <p:sp>
        <p:nvSpPr>
          <p:cNvPr id="11" name="TextBox 10"/>
          <p:cNvSpPr txBox="1"/>
          <p:nvPr/>
        </p:nvSpPr>
        <p:spPr>
          <a:xfrm>
            <a:off x="6926807" y="1826293"/>
            <a:ext cx="4213417" cy="923330"/>
          </a:xfrm>
          <a:prstGeom prst="rect">
            <a:avLst/>
          </a:prstGeom>
          <a:noFill/>
        </p:spPr>
        <p:txBody>
          <a:bodyPr wrap="square" rtlCol="0">
            <a:spAutoFit/>
          </a:bodyPr>
          <a:lstStyle/>
          <a:p>
            <a:r>
              <a:rPr lang="en-US" b="1" dirty="0" smtClean="0">
                <a:solidFill>
                  <a:schemeClr val="tx2"/>
                </a:solidFill>
              </a:rPr>
              <a:t>The boundaries of the EDD would match those of the French Quarter Management District, which are: </a:t>
            </a:r>
            <a:endParaRPr lang="en-US" dirty="0"/>
          </a:p>
        </p:txBody>
      </p:sp>
      <p:sp>
        <p:nvSpPr>
          <p:cNvPr id="12" name="TextBox 11"/>
          <p:cNvSpPr txBox="1"/>
          <p:nvPr/>
        </p:nvSpPr>
        <p:spPr>
          <a:xfrm>
            <a:off x="5280339" y="5504420"/>
            <a:ext cx="6273933" cy="984885"/>
          </a:xfrm>
          <a:prstGeom prst="rect">
            <a:avLst/>
          </a:prstGeom>
          <a:noFill/>
        </p:spPr>
        <p:txBody>
          <a:bodyPr wrap="square" rtlCol="0">
            <a:spAutoFit/>
          </a:bodyPr>
          <a:lstStyle/>
          <a:p>
            <a:r>
              <a:rPr lang="en-US" sz="2000" i="1" dirty="0" smtClean="0">
                <a:latin typeface="Franklin Gothic Medium" panose="020B0603020102020204" pitchFamily="34" charset="0"/>
              </a:rPr>
              <a:t>Only if approved by the voters in the EDD in an election could the additional quarter cent sales tax be levied.  </a:t>
            </a:r>
          </a:p>
          <a:p>
            <a:endParaRPr lang="en-US" dirty="0"/>
          </a:p>
        </p:txBody>
      </p:sp>
      <p:pic>
        <p:nvPicPr>
          <p:cNvPr id="13" name="Content Placeholder 4"/>
          <p:cNvPicPr>
            <a:picLocks noChangeAspect="1"/>
          </p:cNvPicPr>
          <p:nvPr/>
        </p:nvPicPr>
        <p:blipFill rotWithShape="1">
          <a:blip r:embed="rId2" cstate="print">
            <a:extLst>
              <a:ext uri="{28A0092B-C50C-407E-A947-70E740481C1C}">
                <a14:useLocalDpi xmlns:a14="http://schemas.microsoft.com/office/drawing/2010/main" val="0"/>
              </a:ext>
            </a:extLst>
          </a:blip>
          <a:srcRect l="5628" t="8042" r="39471" b="7410"/>
          <a:stretch/>
        </p:blipFill>
        <p:spPr>
          <a:xfrm>
            <a:off x="888642" y="1828801"/>
            <a:ext cx="4005330" cy="462620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cxnSp>
        <p:nvCxnSpPr>
          <p:cNvPr id="5" name="Straight Connector 4"/>
          <p:cNvCxnSpPr/>
          <p:nvPr/>
        </p:nvCxnSpPr>
        <p:spPr>
          <a:xfrm>
            <a:off x="4610637" y="5267459"/>
            <a:ext cx="694363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493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163651" y="1532586"/>
            <a:ext cx="1326524" cy="500988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906073" y="1481070"/>
            <a:ext cx="920839" cy="51644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2" idx="3"/>
          </p:cNvCxnSpPr>
          <p:nvPr/>
        </p:nvCxnSpPr>
        <p:spPr>
          <a:xfrm>
            <a:off x="3490175" y="4037527"/>
            <a:ext cx="695459"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D8334013-7001-48B0-B3B4-6D761F937534}" type="slidenum">
              <a:rPr lang="en-US" smtClean="0"/>
              <a:t>5</a:t>
            </a:fld>
            <a:endParaRPr lang="en-US"/>
          </a:p>
        </p:txBody>
      </p:sp>
      <p:grpSp>
        <p:nvGrpSpPr>
          <p:cNvPr id="5" name="Group 4"/>
          <p:cNvGrpSpPr/>
          <p:nvPr/>
        </p:nvGrpSpPr>
        <p:grpSpPr>
          <a:xfrm>
            <a:off x="838200" y="365126"/>
            <a:ext cx="2928582" cy="1028216"/>
            <a:chOff x="6291617" y="2062314"/>
            <a:chExt cx="1528550" cy="639944"/>
          </a:xfrm>
        </p:grpSpPr>
        <p:sp>
          <p:nvSpPr>
            <p:cNvPr id="6" name="Rounded Rectangular Callout 5"/>
            <p:cNvSpPr/>
            <p:nvPr/>
          </p:nvSpPr>
          <p:spPr>
            <a:xfrm>
              <a:off x="6291617" y="2062314"/>
              <a:ext cx="1528550" cy="639944"/>
            </a:xfrm>
            <a:prstGeom prst="wedgeRoundRectCallout">
              <a:avLst>
                <a:gd name="adj1" fmla="val -63733"/>
                <a:gd name="adj2" fmla="val -42611"/>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339384" y="2165800"/>
              <a:ext cx="1433015" cy="442020"/>
            </a:xfrm>
            <a:prstGeom prst="rect">
              <a:avLst/>
            </a:prstGeom>
            <a:noFill/>
          </p:spPr>
          <p:txBody>
            <a:bodyPr wrap="square" rtlCol="0">
              <a:spAutoFit/>
            </a:bodyPr>
            <a:lstStyle/>
            <a:p>
              <a:pPr algn="ctr"/>
              <a:r>
                <a:rPr lang="en-US" sz="4400" dirty="0" smtClean="0">
                  <a:solidFill>
                    <a:schemeClr val="bg1"/>
                  </a:solidFill>
                  <a:latin typeface="+mj-lt"/>
                </a:rPr>
                <a:t>HOW MUCH?</a:t>
              </a:r>
              <a:endParaRPr lang="en-US" sz="4400" dirty="0">
                <a:solidFill>
                  <a:schemeClr val="bg1"/>
                </a:solidFill>
                <a:latin typeface="+mj-lt"/>
              </a:endParaRPr>
            </a:p>
          </p:txBody>
        </p:sp>
      </p:grpSp>
      <p:sp>
        <p:nvSpPr>
          <p:cNvPr id="13" name="TextBox 12"/>
          <p:cNvSpPr txBox="1"/>
          <p:nvPr/>
        </p:nvSpPr>
        <p:spPr>
          <a:xfrm>
            <a:off x="4670735" y="5759817"/>
            <a:ext cx="7310908" cy="646331"/>
          </a:xfrm>
          <a:prstGeom prst="rect">
            <a:avLst/>
          </a:prstGeom>
          <a:noFill/>
        </p:spPr>
        <p:txBody>
          <a:bodyPr wrap="square" rtlCol="0">
            <a:spAutoFit/>
          </a:bodyPr>
          <a:lstStyle/>
          <a:p>
            <a:r>
              <a:rPr lang="en-US" dirty="0" smtClean="0">
                <a:solidFill>
                  <a:schemeClr val="tx2"/>
                </a:solidFill>
              </a:rPr>
              <a:t>If passed, this plan provides a minimum of 30 fulltime Louisiana State Police Troopers, which will mean at least 7 troopers at any time</a:t>
            </a:r>
            <a:endParaRPr lang="en-US" dirty="0"/>
          </a:p>
        </p:txBody>
      </p:sp>
      <p:sp>
        <p:nvSpPr>
          <p:cNvPr id="14" name="TextBox 13"/>
          <p:cNvSpPr txBox="1"/>
          <p:nvPr/>
        </p:nvSpPr>
        <p:spPr>
          <a:xfrm>
            <a:off x="4518337" y="5184671"/>
            <a:ext cx="7310907" cy="646331"/>
          </a:xfrm>
          <a:prstGeom prst="rect">
            <a:avLst/>
          </a:prstGeom>
          <a:noFill/>
        </p:spPr>
        <p:txBody>
          <a:bodyPr wrap="square" rtlCol="0">
            <a:spAutoFit/>
          </a:bodyPr>
          <a:lstStyle/>
          <a:p>
            <a:r>
              <a:rPr lang="en-US" sz="3600" dirty="0" smtClean="0">
                <a:latin typeface="+mj-lt"/>
              </a:rPr>
              <a:t>$4.5 MILLION for 30 STATE POLICE TROOPERS</a:t>
            </a:r>
            <a:endParaRPr lang="en-US" sz="3600" dirty="0">
              <a:latin typeface="+mj-lt"/>
            </a:endParaRPr>
          </a:p>
        </p:txBody>
      </p:sp>
      <p:pic>
        <p:nvPicPr>
          <p:cNvPr id="15" name="Content Placeholder 6"/>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9220" t="6493" r="56582" b="6804"/>
          <a:stretch/>
        </p:blipFill>
        <p:spPr>
          <a:xfrm>
            <a:off x="838200" y="1750365"/>
            <a:ext cx="2368640" cy="45039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8" name="TextBox 17"/>
          <p:cNvSpPr txBox="1"/>
          <p:nvPr/>
        </p:nvSpPr>
        <p:spPr>
          <a:xfrm>
            <a:off x="4518337" y="1589318"/>
            <a:ext cx="7310907" cy="769441"/>
          </a:xfrm>
          <a:prstGeom prst="rect">
            <a:avLst/>
          </a:prstGeom>
          <a:noFill/>
        </p:spPr>
        <p:txBody>
          <a:bodyPr wrap="square" rtlCol="0">
            <a:spAutoFit/>
          </a:bodyPr>
          <a:lstStyle/>
          <a:p>
            <a:r>
              <a:rPr lang="en-US" sz="4400" dirty="0" smtClean="0">
                <a:latin typeface="+mj-lt"/>
              </a:rPr>
              <a:t>$2 MILLION</a:t>
            </a:r>
            <a:endParaRPr lang="en-US" sz="4400" dirty="0">
              <a:latin typeface="+mj-lt"/>
            </a:endParaRPr>
          </a:p>
        </p:txBody>
      </p:sp>
      <p:sp>
        <p:nvSpPr>
          <p:cNvPr id="19" name="TextBox 18"/>
          <p:cNvSpPr txBox="1"/>
          <p:nvPr/>
        </p:nvSpPr>
        <p:spPr>
          <a:xfrm>
            <a:off x="4670735" y="2171351"/>
            <a:ext cx="7310908" cy="400110"/>
          </a:xfrm>
          <a:prstGeom prst="rect">
            <a:avLst/>
          </a:prstGeom>
          <a:noFill/>
        </p:spPr>
        <p:txBody>
          <a:bodyPr wrap="square" rtlCol="0">
            <a:spAutoFit/>
          </a:bodyPr>
          <a:lstStyle/>
          <a:p>
            <a:r>
              <a:rPr lang="en-US" sz="2000" dirty="0" smtClean="0">
                <a:solidFill>
                  <a:schemeClr val="tx2"/>
                </a:solidFill>
              </a:rPr>
              <a:t>FQEDD Tax</a:t>
            </a:r>
            <a:endParaRPr lang="en-US" sz="2000" dirty="0"/>
          </a:p>
        </p:txBody>
      </p:sp>
      <p:sp>
        <p:nvSpPr>
          <p:cNvPr id="20" name="TextBox 19"/>
          <p:cNvSpPr txBox="1"/>
          <p:nvPr/>
        </p:nvSpPr>
        <p:spPr>
          <a:xfrm>
            <a:off x="4518337" y="2717150"/>
            <a:ext cx="7310907" cy="769441"/>
          </a:xfrm>
          <a:prstGeom prst="rect">
            <a:avLst/>
          </a:prstGeom>
          <a:noFill/>
        </p:spPr>
        <p:txBody>
          <a:bodyPr wrap="square" rtlCol="0">
            <a:spAutoFit/>
          </a:bodyPr>
          <a:lstStyle/>
          <a:p>
            <a:r>
              <a:rPr lang="en-US" sz="4400" dirty="0" smtClean="0">
                <a:latin typeface="+mj-lt"/>
              </a:rPr>
              <a:t>$2 MILLION</a:t>
            </a:r>
            <a:endParaRPr lang="en-US" sz="4400" dirty="0">
              <a:latin typeface="+mj-lt"/>
            </a:endParaRPr>
          </a:p>
        </p:txBody>
      </p:sp>
      <p:sp>
        <p:nvSpPr>
          <p:cNvPr id="21" name="TextBox 20"/>
          <p:cNvSpPr txBox="1"/>
          <p:nvPr/>
        </p:nvSpPr>
        <p:spPr>
          <a:xfrm>
            <a:off x="4670735" y="3305422"/>
            <a:ext cx="7310908" cy="400110"/>
          </a:xfrm>
          <a:prstGeom prst="rect">
            <a:avLst/>
          </a:prstGeom>
          <a:noFill/>
        </p:spPr>
        <p:txBody>
          <a:bodyPr wrap="square" rtlCol="0">
            <a:spAutoFit/>
          </a:bodyPr>
          <a:lstStyle/>
          <a:p>
            <a:r>
              <a:rPr lang="en-US" sz="2000" dirty="0" smtClean="0">
                <a:solidFill>
                  <a:schemeClr val="tx2"/>
                </a:solidFill>
              </a:rPr>
              <a:t>Hospitality Organizations</a:t>
            </a:r>
            <a:endParaRPr lang="en-US" sz="2000" dirty="0"/>
          </a:p>
        </p:txBody>
      </p:sp>
      <p:sp>
        <p:nvSpPr>
          <p:cNvPr id="22" name="TextBox 21"/>
          <p:cNvSpPr txBox="1"/>
          <p:nvPr/>
        </p:nvSpPr>
        <p:spPr>
          <a:xfrm>
            <a:off x="4518337" y="3840761"/>
            <a:ext cx="7310907" cy="769441"/>
          </a:xfrm>
          <a:prstGeom prst="rect">
            <a:avLst/>
          </a:prstGeom>
          <a:noFill/>
        </p:spPr>
        <p:txBody>
          <a:bodyPr wrap="square" rtlCol="0">
            <a:spAutoFit/>
          </a:bodyPr>
          <a:lstStyle/>
          <a:p>
            <a:r>
              <a:rPr lang="en-US" sz="4400" dirty="0" smtClean="0">
                <a:latin typeface="+mj-lt"/>
              </a:rPr>
              <a:t>$500K</a:t>
            </a:r>
            <a:endParaRPr lang="en-US" sz="4400" dirty="0">
              <a:latin typeface="+mj-lt"/>
            </a:endParaRPr>
          </a:p>
        </p:txBody>
      </p:sp>
      <p:sp>
        <p:nvSpPr>
          <p:cNvPr id="23" name="TextBox 22"/>
          <p:cNvSpPr txBox="1"/>
          <p:nvPr/>
        </p:nvSpPr>
        <p:spPr>
          <a:xfrm>
            <a:off x="4670735" y="4433476"/>
            <a:ext cx="7310908" cy="400110"/>
          </a:xfrm>
          <a:prstGeom prst="rect">
            <a:avLst/>
          </a:prstGeom>
          <a:noFill/>
        </p:spPr>
        <p:txBody>
          <a:bodyPr wrap="square" rtlCol="0">
            <a:spAutoFit/>
          </a:bodyPr>
          <a:lstStyle/>
          <a:p>
            <a:r>
              <a:rPr lang="en-US" sz="2000" dirty="0" smtClean="0">
                <a:solidFill>
                  <a:schemeClr val="tx2"/>
                </a:solidFill>
              </a:rPr>
              <a:t>City Portion of Hotel Self Assessment</a:t>
            </a:r>
            <a:endParaRPr lang="en-US" sz="2000" dirty="0"/>
          </a:p>
        </p:txBody>
      </p:sp>
      <p:sp>
        <p:nvSpPr>
          <p:cNvPr id="24" name="TextBox 23"/>
          <p:cNvSpPr txBox="1"/>
          <p:nvPr/>
        </p:nvSpPr>
        <p:spPr>
          <a:xfrm>
            <a:off x="4644977" y="2452700"/>
            <a:ext cx="311240" cy="400110"/>
          </a:xfrm>
          <a:prstGeom prst="rect">
            <a:avLst/>
          </a:prstGeom>
          <a:noFill/>
        </p:spPr>
        <p:txBody>
          <a:bodyPr wrap="square" rtlCol="0">
            <a:spAutoFit/>
          </a:bodyPr>
          <a:lstStyle/>
          <a:p>
            <a:r>
              <a:rPr lang="en-US" sz="2000" b="1" dirty="0" smtClean="0">
                <a:latin typeface="+mj-lt"/>
              </a:rPr>
              <a:t>+</a:t>
            </a:r>
            <a:endParaRPr lang="en-US" sz="2000" b="1" dirty="0">
              <a:latin typeface="+mj-lt"/>
            </a:endParaRPr>
          </a:p>
        </p:txBody>
      </p:sp>
      <p:sp>
        <p:nvSpPr>
          <p:cNvPr id="25" name="TextBox 24"/>
          <p:cNvSpPr txBox="1"/>
          <p:nvPr/>
        </p:nvSpPr>
        <p:spPr>
          <a:xfrm>
            <a:off x="4642828" y="4784561"/>
            <a:ext cx="311240" cy="400110"/>
          </a:xfrm>
          <a:prstGeom prst="rect">
            <a:avLst/>
          </a:prstGeom>
          <a:noFill/>
        </p:spPr>
        <p:txBody>
          <a:bodyPr wrap="square" rtlCol="0">
            <a:spAutoFit/>
          </a:bodyPr>
          <a:lstStyle/>
          <a:p>
            <a:r>
              <a:rPr lang="en-US" sz="2000" b="1" dirty="0" smtClean="0">
                <a:latin typeface="+mj-lt"/>
              </a:rPr>
              <a:t>=</a:t>
            </a:r>
            <a:endParaRPr lang="en-US" sz="2000" b="1" dirty="0">
              <a:latin typeface="+mj-lt"/>
            </a:endParaRPr>
          </a:p>
        </p:txBody>
      </p:sp>
      <p:sp>
        <p:nvSpPr>
          <p:cNvPr id="26" name="TextBox 25"/>
          <p:cNvSpPr txBox="1"/>
          <p:nvPr/>
        </p:nvSpPr>
        <p:spPr>
          <a:xfrm>
            <a:off x="4634241" y="3595630"/>
            <a:ext cx="311240" cy="400110"/>
          </a:xfrm>
          <a:prstGeom prst="rect">
            <a:avLst/>
          </a:prstGeom>
          <a:noFill/>
        </p:spPr>
        <p:txBody>
          <a:bodyPr wrap="square" rtlCol="0">
            <a:spAutoFit/>
          </a:bodyPr>
          <a:lstStyle/>
          <a:p>
            <a:r>
              <a:rPr lang="en-US" sz="2000" b="1" dirty="0" smtClean="0">
                <a:latin typeface="+mj-lt"/>
              </a:rPr>
              <a:t>+</a:t>
            </a:r>
            <a:endParaRPr lang="en-US" sz="2000" b="1" dirty="0">
              <a:latin typeface="+mj-lt"/>
            </a:endParaRPr>
          </a:p>
        </p:txBody>
      </p:sp>
    </p:spTree>
    <p:extLst>
      <p:ext uri="{BB962C8B-B14F-4D97-AF65-F5344CB8AC3E}">
        <p14:creationId xmlns:p14="http://schemas.microsoft.com/office/powerpoint/2010/main" val="3887740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ORGANIZATIONS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600" dirty="0" smtClean="0">
                <a:solidFill>
                  <a:schemeClr val="tx2"/>
                </a:solidFill>
              </a:rPr>
              <a:t>Bureau of Governmental Research</a:t>
            </a:r>
          </a:p>
          <a:p>
            <a:pPr marL="0" indent="0">
              <a:buNone/>
            </a:pPr>
            <a:r>
              <a:rPr lang="en-US" sz="3600" dirty="0" smtClean="0">
                <a:solidFill>
                  <a:schemeClr val="tx2"/>
                </a:solidFill>
              </a:rPr>
              <a:t>French Quarter Citizens, Inc.</a:t>
            </a:r>
            <a:endParaRPr lang="en-US" sz="3600" dirty="0" smtClean="0">
              <a:solidFill>
                <a:schemeClr val="tx2"/>
              </a:solidFill>
            </a:endParaRPr>
          </a:p>
          <a:p>
            <a:pPr marL="0" indent="0">
              <a:buNone/>
            </a:pPr>
            <a:r>
              <a:rPr lang="en-US" sz="3600" dirty="0" smtClean="0">
                <a:solidFill>
                  <a:schemeClr val="tx2"/>
                </a:solidFill>
              </a:rPr>
              <a:t>New </a:t>
            </a:r>
            <a:r>
              <a:rPr lang="en-US" sz="3600" dirty="0" smtClean="0">
                <a:solidFill>
                  <a:schemeClr val="tx2"/>
                </a:solidFill>
              </a:rPr>
              <a:t>Orleans Convention &amp; Visitors Bureau</a:t>
            </a:r>
          </a:p>
          <a:p>
            <a:pPr marL="0" indent="0">
              <a:buNone/>
            </a:pPr>
            <a:r>
              <a:rPr lang="en-US" sz="3600" dirty="0" smtClean="0">
                <a:solidFill>
                  <a:schemeClr val="tx2"/>
                </a:solidFill>
              </a:rPr>
              <a:t>Louisiana Restaurant Association</a:t>
            </a:r>
          </a:p>
          <a:p>
            <a:pPr marL="0" indent="0">
              <a:buNone/>
            </a:pPr>
            <a:r>
              <a:rPr lang="en-US" sz="3600" dirty="0" smtClean="0">
                <a:solidFill>
                  <a:schemeClr val="tx2"/>
                </a:solidFill>
              </a:rPr>
              <a:t>Greater New Orleans Hotel and Lodging Association</a:t>
            </a:r>
          </a:p>
          <a:p>
            <a:pPr marL="0" indent="0">
              <a:buNone/>
            </a:pPr>
            <a:r>
              <a:rPr lang="en-US" sz="3600" dirty="0" smtClean="0">
                <a:solidFill>
                  <a:schemeClr val="tx2"/>
                </a:solidFill>
              </a:rPr>
              <a:t>French Quarter Business Association</a:t>
            </a:r>
          </a:p>
          <a:p>
            <a:pPr marL="0" indent="0">
              <a:buNone/>
            </a:pPr>
            <a:r>
              <a:rPr lang="en-US" sz="3600" dirty="0" smtClean="0">
                <a:solidFill>
                  <a:schemeClr val="tx2"/>
                </a:solidFill>
              </a:rPr>
              <a:t>French Quarter Business League</a:t>
            </a:r>
          </a:p>
          <a:p>
            <a:pPr marL="0" indent="0">
              <a:buNone/>
            </a:pPr>
            <a:r>
              <a:rPr lang="en-US" sz="3600" dirty="0" smtClean="0">
                <a:solidFill>
                  <a:schemeClr val="tx2"/>
                </a:solidFill>
              </a:rPr>
              <a:t>New Orleans Business Council</a:t>
            </a:r>
            <a:endParaRPr lang="en-US" sz="3600" dirty="0">
              <a:solidFill>
                <a:schemeClr val="tx2"/>
              </a:solidFill>
            </a:endParaRPr>
          </a:p>
        </p:txBody>
      </p:sp>
      <p:sp>
        <p:nvSpPr>
          <p:cNvPr id="4" name="Slide Number Placeholder 3"/>
          <p:cNvSpPr>
            <a:spLocks noGrp="1"/>
          </p:cNvSpPr>
          <p:nvPr>
            <p:ph type="sldNum" sz="quarter" idx="12"/>
          </p:nvPr>
        </p:nvSpPr>
        <p:spPr/>
        <p:txBody>
          <a:bodyPr/>
          <a:lstStyle/>
          <a:p>
            <a:fld id="{D8334013-7001-48B0-B3B4-6D761F937534}" type="slidenum">
              <a:rPr lang="en-US" smtClean="0"/>
              <a:t>6</a:t>
            </a:fld>
            <a:endParaRPr lang="en-US"/>
          </a:p>
        </p:txBody>
      </p:sp>
      <p:cxnSp>
        <p:nvCxnSpPr>
          <p:cNvPr id="6" name="Straight Connector 5"/>
          <p:cNvCxnSpPr/>
          <p:nvPr/>
        </p:nvCxnSpPr>
        <p:spPr>
          <a:xfrm>
            <a:off x="940158" y="6176963"/>
            <a:ext cx="10534918" cy="0"/>
          </a:xfrm>
          <a:prstGeom prst="line">
            <a:avLst/>
          </a:prstGeom>
          <a:ln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40158" y="1539025"/>
            <a:ext cx="10534918" cy="0"/>
          </a:xfrm>
          <a:prstGeom prst="line">
            <a:avLst/>
          </a:prstGeom>
          <a:ln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5452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 FOR?</a:t>
            </a:r>
            <a:endParaRPr lang="en-US" dirty="0"/>
          </a:p>
        </p:txBody>
      </p:sp>
      <p:sp>
        <p:nvSpPr>
          <p:cNvPr id="5" name="Slide Number Placeholder 4"/>
          <p:cNvSpPr>
            <a:spLocks noGrp="1"/>
          </p:cNvSpPr>
          <p:nvPr>
            <p:ph type="sldNum" sz="quarter" idx="12"/>
          </p:nvPr>
        </p:nvSpPr>
        <p:spPr/>
        <p:txBody>
          <a:bodyPr/>
          <a:lstStyle/>
          <a:p>
            <a:fld id="{D8334013-7001-48B0-B3B4-6D761F937534}" type="slidenum">
              <a:rPr lang="en-US" smtClean="0"/>
              <a:t>7</a:t>
            </a:fld>
            <a:endParaRPr lang="en-US"/>
          </a:p>
        </p:txBody>
      </p:sp>
      <p:sp>
        <p:nvSpPr>
          <p:cNvPr id="7" name="Content Placeholder 6"/>
          <p:cNvSpPr>
            <a:spLocks noGrp="1"/>
          </p:cNvSpPr>
          <p:nvPr>
            <p:ph idx="1"/>
          </p:nvPr>
        </p:nvSpPr>
        <p:spPr>
          <a:xfrm>
            <a:off x="838200" y="1758156"/>
            <a:ext cx="10953466" cy="4530725"/>
          </a:xfrm>
        </p:spPr>
        <p:txBody>
          <a:bodyPr>
            <a:noAutofit/>
          </a:bodyPr>
          <a:lstStyle/>
          <a:p>
            <a:pPr marL="0" indent="0">
              <a:buNone/>
            </a:pPr>
            <a:r>
              <a:rPr lang="en-US" sz="3200" dirty="0" smtClean="0">
                <a:latin typeface="+mj-lt"/>
              </a:rPr>
              <a:t>LOUISIANA STATE POLICE IN THE FRENCH QUARTER</a:t>
            </a:r>
            <a:endParaRPr lang="en-US" dirty="0">
              <a:solidFill>
                <a:schemeClr val="tx2"/>
              </a:solidFill>
            </a:endParaRPr>
          </a:p>
          <a:p>
            <a:pPr marL="457200" lvl="1" indent="0">
              <a:buNone/>
            </a:pPr>
            <a:r>
              <a:rPr lang="en-US" dirty="0" smtClean="0">
                <a:solidFill>
                  <a:schemeClr val="tx2"/>
                </a:solidFill>
              </a:rPr>
              <a:t>Funds generated from an additional quarter cent sales tax within the boundaries of the French Quarter Management District would be used to fund Louisiana State Police troopers</a:t>
            </a:r>
          </a:p>
          <a:p>
            <a:pPr marL="0" indent="0">
              <a:buNone/>
            </a:pPr>
            <a:r>
              <a:rPr lang="en-US" sz="3200" dirty="0" smtClean="0">
                <a:latin typeface="+mj-lt"/>
              </a:rPr>
              <a:t>NEW ORLEANS CITY COUNCIL</a:t>
            </a:r>
            <a:endParaRPr lang="en-US" dirty="0">
              <a:solidFill>
                <a:schemeClr val="tx2"/>
              </a:solidFill>
            </a:endParaRPr>
          </a:p>
          <a:p>
            <a:pPr lvl="1"/>
            <a:r>
              <a:rPr lang="en-US" dirty="0" smtClean="0">
                <a:solidFill>
                  <a:schemeClr val="tx2"/>
                </a:solidFill>
              </a:rPr>
              <a:t>Created the EDD and sets its boundaries. </a:t>
            </a:r>
          </a:p>
          <a:p>
            <a:pPr lvl="1"/>
            <a:r>
              <a:rPr lang="en-US" dirty="0" smtClean="0">
                <a:solidFill>
                  <a:schemeClr val="tx2"/>
                </a:solidFill>
              </a:rPr>
              <a:t>Sits as the board of the EDD.</a:t>
            </a:r>
          </a:p>
          <a:p>
            <a:pPr marL="0" indent="0">
              <a:buNone/>
            </a:pPr>
            <a:r>
              <a:rPr lang="en-US" sz="3200" dirty="0" smtClean="0">
                <a:latin typeface="+mj-lt"/>
              </a:rPr>
              <a:t>ELECTION ON OCTOBER 24, 2015</a:t>
            </a:r>
          </a:p>
          <a:p>
            <a:pPr marL="457200" lvl="1" indent="0">
              <a:buNone/>
            </a:pPr>
            <a:r>
              <a:rPr lang="en-US" dirty="0" smtClean="0">
                <a:solidFill>
                  <a:schemeClr val="tx2"/>
                </a:solidFill>
              </a:rPr>
              <a:t>Called by City Council and EDD to vote on quarter-cent sales tax proposition</a:t>
            </a:r>
          </a:p>
          <a:p>
            <a:pPr marL="0" lvl="1" indent="0">
              <a:spcBef>
                <a:spcPts val="1800"/>
              </a:spcBef>
              <a:buNone/>
            </a:pPr>
            <a:r>
              <a:rPr lang="en-US" b="1" i="1" dirty="0" smtClean="0"/>
              <a:t>Only if approved by the voters in the EDD in an election could the additional quarter cent sales tax be levied. </a:t>
            </a:r>
          </a:p>
          <a:p>
            <a:pPr marL="0" indent="0">
              <a:buNone/>
            </a:pPr>
            <a:endParaRPr lang="en-US" dirty="0" smtClean="0">
              <a:latin typeface="+mj-lt"/>
            </a:endParaRPr>
          </a:p>
        </p:txBody>
      </p:sp>
      <p:grpSp>
        <p:nvGrpSpPr>
          <p:cNvPr id="8" name="Group 7"/>
          <p:cNvGrpSpPr/>
          <p:nvPr/>
        </p:nvGrpSpPr>
        <p:grpSpPr>
          <a:xfrm>
            <a:off x="838200" y="365125"/>
            <a:ext cx="3965811" cy="1113975"/>
            <a:chOff x="6291617" y="2062314"/>
            <a:chExt cx="1084446" cy="639944"/>
          </a:xfrm>
        </p:grpSpPr>
        <p:sp>
          <p:nvSpPr>
            <p:cNvPr id="9" name="Rounded Rectangular Callout 8"/>
            <p:cNvSpPr/>
            <p:nvPr/>
          </p:nvSpPr>
          <p:spPr>
            <a:xfrm>
              <a:off x="6291617" y="2062314"/>
              <a:ext cx="1084446" cy="639944"/>
            </a:xfrm>
            <a:prstGeom prst="wedgeRoundRectCallout">
              <a:avLst>
                <a:gd name="adj1" fmla="val -60005"/>
                <a:gd name="adj2" fmla="val -34035"/>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339384" y="2165800"/>
              <a:ext cx="1003091" cy="442020"/>
            </a:xfrm>
            <a:prstGeom prst="rect">
              <a:avLst/>
            </a:prstGeom>
            <a:noFill/>
          </p:spPr>
          <p:txBody>
            <a:bodyPr wrap="square" rtlCol="0">
              <a:spAutoFit/>
            </a:bodyPr>
            <a:lstStyle/>
            <a:p>
              <a:pPr algn="ctr"/>
              <a:r>
                <a:rPr lang="en-US" sz="4400" dirty="0" smtClean="0">
                  <a:solidFill>
                    <a:schemeClr val="bg1"/>
                  </a:solidFill>
                  <a:latin typeface="+mj-lt"/>
                </a:rPr>
                <a:t>WHAT IS IT FOR?</a:t>
              </a:r>
              <a:endParaRPr lang="en-US" sz="4400" dirty="0">
                <a:solidFill>
                  <a:schemeClr val="bg1"/>
                </a:solidFill>
                <a:latin typeface="+mj-lt"/>
              </a:endParaRPr>
            </a:p>
          </p:txBody>
        </p:sp>
      </p:grpSp>
    </p:spTree>
    <p:extLst>
      <p:ext uri="{BB962C8B-B14F-4D97-AF65-F5344CB8AC3E}">
        <p14:creationId xmlns:p14="http://schemas.microsoft.com/office/powerpoint/2010/main" val="2975622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838200" y="3938763"/>
            <a:ext cx="10515600" cy="2668907"/>
          </a:xfrm>
        </p:spPr>
        <p:txBody>
          <a:bodyPr>
            <a:normAutofit/>
          </a:bodyPr>
          <a:lstStyle/>
          <a:p>
            <a:r>
              <a:rPr lang="en-US" sz="3200" dirty="0" smtClean="0">
                <a:solidFill>
                  <a:schemeClr val="tx2"/>
                </a:solidFill>
              </a:rPr>
              <a:t>If you spend $5,000 per month in FQ, it will be less than $150 per year</a:t>
            </a:r>
          </a:p>
          <a:p>
            <a:r>
              <a:rPr lang="en-US" sz="3200" dirty="0" smtClean="0">
                <a:solidFill>
                  <a:schemeClr val="tx2"/>
                </a:solidFill>
              </a:rPr>
              <a:t>Most security districts are about $150 per year but get less security </a:t>
            </a:r>
          </a:p>
          <a:p>
            <a:r>
              <a:rPr lang="en-US" sz="3200" dirty="0" smtClean="0">
                <a:solidFill>
                  <a:schemeClr val="tx2"/>
                </a:solidFill>
              </a:rPr>
              <a:t>Most of burden on visitors</a:t>
            </a:r>
          </a:p>
          <a:p>
            <a:endParaRPr lang="en-US" sz="3200" dirty="0"/>
          </a:p>
        </p:txBody>
      </p:sp>
      <p:sp>
        <p:nvSpPr>
          <p:cNvPr id="5" name="Slide Number Placeholder 4"/>
          <p:cNvSpPr>
            <a:spLocks noGrp="1"/>
          </p:cNvSpPr>
          <p:nvPr>
            <p:ph type="sldNum" sz="quarter" idx="12"/>
          </p:nvPr>
        </p:nvSpPr>
        <p:spPr/>
        <p:txBody>
          <a:bodyPr/>
          <a:lstStyle/>
          <a:p>
            <a:fld id="{D8334013-7001-48B0-B3B4-6D761F937534}" type="slidenum">
              <a:rPr lang="en-US" smtClean="0"/>
              <a:t>8</a:t>
            </a:fld>
            <a:endParaRPr lang="en-US"/>
          </a:p>
        </p:txBody>
      </p:sp>
      <p:grpSp>
        <p:nvGrpSpPr>
          <p:cNvPr id="6" name="Group 5"/>
          <p:cNvGrpSpPr/>
          <p:nvPr/>
        </p:nvGrpSpPr>
        <p:grpSpPr>
          <a:xfrm>
            <a:off x="838200" y="365125"/>
            <a:ext cx="5334000" cy="1113975"/>
            <a:chOff x="6291617" y="2062314"/>
            <a:chExt cx="1528550" cy="639944"/>
          </a:xfrm>
        </p:grpSpPr>
        <p:sp>
          <p:nvSpPr>
            <p:cNvPr id="7" name="Rounded Rectangular Callout 6"/>
            <p:cNvSpPr/>
            <p:nvPr/>
          </p:nvSpPr>
          <p:spPr>
            <a:xfrm>
              <a:off x="6291617" y="2062314"/>
              <a:ext cx="1528550" cy="639944"/>
            </a:xfrm>
            <a:prstGeom prst="wedgeRoundRectCallout">
              <a:avLst>
                <a:gd name="adj1" fmla="val -60005"/>
                <a:gd name="adj2" fmla="val -34035"/>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39384" y="2165800"/>
              <a:ext cx="1433015" cy="442020"/>
            </a:xfrm>
            <a:prstGeom prst="rect">
              <a:avLst/>
            </a:prstGeom>
            <a:noFill/>
          </p:spPr>
          <p:txBody>
            <a:bodyPr wrap="square" rtlCol="0">
              <a:spAutoFit/>
            </a:bodyPr>
            <a:lstStyle/>
            <a:p>
              <a:pPr algn="ctr"/>
              <a:r>
                <a:rPr lang="en-US" sz="4400" dirty="0" smtClean="0">
                  <a:solidFill>
                    <a:schemeClr val="bg1"/>
                  </a:solidFill>
                  <a:latin typeface="+mj-lt"/>
                </a:rPr>
                <a:t>WHAT WILL IT COST ME?</a:t>
              </a:r>
              <a:endParaRPr lang="en-US" sz="4400" dirty="0">
                <a:solidFill>
                  <a:schemeClr val="bg1"/>
                </a:solidFill>
                <a:latin typeface="+mj-lt"/>
              </a:endParaRPr>
            </a:p>
          </p:txBody>
        </p:sp>
      </p:grpSp>
      <p:sp>
        <p:nvSpPr>
          <p:cNvPr id="11" name="TextBox 10"/>
          <p:cNvSpPr txBox="1"/>
          <p:nvPr/>
        </p:nvSpPr>
        <p:spPr>
          <a:xfrm>
            <a:off x="1004887" y="1705970"/>
            <a:ext cx="2079507" cy="1107996"/>
          </a:xfrm>
          <a:prstGeom prst="rect">
            <a:avLst/>
          </a:prstGeom>
          <a:noFill/>
        </p:spPr>
        <p:txBody>
          <a:bodyPr wrap="square" rtlCol="0">
            <a:spAutoFit/>
          </a:bodyPr>
          <a:lstStyle/>
          <a:p>
            <a:r>
              <a:rPr lang="en-US" sz="6600" dirty="0" smtClean="0">
                <a:latin typeface="+mj-lt"/>
              </a:rPr>
              <a:t>.2495%</a:t>
            </a:r>
            <a:endParaRPr lang="en-US" sz="6600" dirty="0">
              <a:latin typeface="+mj-lt"/>
            </a:endParaRPr>
          </a:p>
        </p:txBody>
      </p:sp>
      <p:sp>
        <p:nvSpPr>
          <p:cNvPr id="12" name="TextBox 11"/>
          <p:cNvSpPr txBox="1"/>
          <p:nvPr/>
        </p:nvSpPr>
        <p:spPr>
          <a:xfrm>
            <a:off x="1119116" y="2674961"/>
            <a:ext cx="1965278" cy="400110"/>
          </a:xfrm>
          <a:prstGeom prst="rect">
            <a:avLst/>
          </a:prstGeom>
          <a:noFill/>
        </p:spPr>
        <p:txBody>
          <a:bodyPr wrap="square" rtlCol="0">
            <a:spAutoFit/>
          </a:bodyPr>
          <a:lstStyle/>
          <a:p>
            <a:r>
              <a:rPr lang="en-US" sz="2000" dirty="0" smtClean="0">
                <a:solidFill>
                  <a:schemeClr val="tx2"/>
                </a:solidFill>
                <a:latin typeface="Franklin Gothic Medium" panose="020B0603020102020204" pitchFamily="34" charset="0"/>
              </a:rPr>
              <a:t>SALES TAX</a:t>
            </a:r>
            <a:endParaRPr lang="en-US" sz="2000" dirty="0">
              <a:solidFill>
                <a:schemeClr val="tx2"/>
              </a:solidFill>
              <a:latin typeface="Franklin Gothic Medium" panose="020B0603020102020204" pitchFamily="34" charset="0"/>
            </a:endParaRPr>
          </a:p>
        </p:txBody>
      </p:sp>
      <p:sp>
        <p:nvSpPr>
          <p:cNvPr id="13" name="TextBox 12"/>
          <p:cNvSpPr txBox="1"/>
          <p:nvPr/>
        </p:nvSpPr>
        <p:spPr>
          <a:xfrm>
            <a:off x="3789525" y="1705970"/>
            <a:ext cx="2079507" cy="1107996"/>
          </a:xfrm>
          <a:prstGeom prst="rect">
            <a:avLst/>
          </a:prstGeom>
          <a:noFill/>
        </p:spPr>
        <p:txBody>
          <a:bodyPr wrap="square" rtlCol="0">
            <a:spAutoFit/>
          </a:bodyPr>
          <a:lstStyle/>
          <a:p>
            <a:r>
              <a:rPr lang="en-US" sz="6600" dirty="0" smtClean="0">
                <a:latin typeface="+mj-lt"/>
              </a:rPr>
              <a:t>25¢</a:t>
            </a:r>
            <a:endParaRPr lang="en-US" sz="6600" dirty="0">
              <a:latin typeface="+mj-lt"/>
            </a:endParaRPr>
          </a:p>
        </p:txBody>
      </p:sp>
      <p:sp>
        <p:nvSpPr>
          <p:cNvPr id="14" name="TextBox 13"/>
          <p:cNvSpPr txBox="1"/>
          <p:nvPr/>
        </p:nvSpPr>
        <p:spPr>
          <a:xfrm>
            <a:off x="3767274" y="2674961"/>
            <a:ext cx="1965278" cy="707886"/>
          </a:xfrm>
          <a:prstGeom prst="rect">
            <a:avLst/>
          </a:prstGeom>
          <a:noFill/>
        </p:spPr>
        <p:txBody>
          <a:bodyPr wrap="square" rtlCol="0">
            <a:spAutoFit/>
          </a:bodyPr>
          <a:lstStyle/>
          <a:p>
            <a:r>
              <a:rPr lang="en-US" sz="2000" dirty="0" smtClean="0">
                <a:solidFill>
                  <a:schemeClr val="tx2"/>
                </a:solidFill>
                <a:latin typeface="Franklin Gothic Medium" panose="020B0603020102020204" pitchFamily="34" charset="0"/>
              </a:rPr>
              <a:t>PER $100 PURCHASE</a:t>
            </a:r>
            <a:endParaRPr lang="en-US" sz="2000" dirty="0">
              <a:solidFill>
                <a:schemeClr val="tx2"/>
              </a:solidFill>
              <a:latin typeface="Franklin Gothic Medium" panose="020B0603020102020204" pitchFamily="34" charset="0"/>
            </a:endParaRPr>
          </a:p>
        </p:txBody>
      </p:sp>
      <p:sp>
        <p:nvSpPr>
          <p:cNvPr id="15" name="TextBox 14"/>
          <p:cNvSpPr txBox="1"/>
          <p:nvPr/>
        </p:nvSpPr>
        <p:spPr>
          <a:xfrm>
            <a:off x="3191299" y="1954110"/>
            <a:ext cx="491320" cy="707886"/>
          </a:xfrm>
          <a:prstGeom prst="rect">
            <a:avLst/>
          </a:prstGeom>
          <a:noFill/>
        </p:spPr>
        <p:txBody>
          <a:bodyPr wrap="square" rtlCol="0">
            <a:spAutoFit/>
          </a:bodyPr>
          <a:lstStyle/>
          <a:p>
            <a:r>
              <a:rPr lang="en-US" sz="4000" dirty="0" smtClean="0">
                <a:latin typeface="+mj-lt"/>
              </a:rPr>
              <a:t>=</a:t>
            </a:r>
            <a:endParaRPr lang="en-US" sz="4000" dirty="0">
              <a:latin typeface="+mj-lt"/>
            </a:endParaRPr>
          </a:p>
        </p:txBody>
      </p:sp>
      <p:cxnSp>
        <p:nvCxnSpPr>
          <p:cNvPr id="17" name="Straight Connector 16"/>
          <p:cNvCxnSpPr/>
          <p:nvPr/>
        </p:nvCxnSpPr>
        <p:spPr>
          <a:xfrm>
            <a:off x="838200" y="3630987"/>
            <a:ext cx="533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2767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334013-7001-48B0-B3B4-6D761F937534}" type="slidenum">
              <a:rPr lang="en-US" smtClean="0"/>
              <a:t>9</a:t>
            </a:fld>
            <a:endParaRPr lang="en-US"/>
          </a:p>
        </p:txBody>
      </p:sp>
      <p:grpSp>
        <p:nvGrpSpPr>
          <p:cNvPr id="5" name="Group 4"/>
          <p:cNvGrpSpPr/>
          <p:nvPr/>
        </p:nvGrpSpPr>
        <p:grpSpPr>
          <a:xfrm>
            <a:off x="838200" y="365126"/>
            <a:ext cx="2928582" cy="1028216"/>
            <a:chOff x="6291617" y="2062314"/>
            <a:chExt cx="1528550" cy="639944"/>
          </a:xfrm>
        </p:grpSpPr>
        <p:sp>
          <p:nvSpPr>
            <p:cNvPr id="6" name="Rounded Rectangular Callout 5"/>
            <p:cNvSpPr/>
            <p:nvPr/>
          </p:nvSpPr>
          <p:spPr>
            <a:xfrm>
              <a:off x="6291617" y="2062314"/>
              <a:ext cx="1528550" cy="639944"/>
            </a:xfrm>
            <a:prstGeom prst="wedgeRoundRectCallout">
              <a:avLst>
                <a:gd name="adj1" fmla="val -63733"/>
                <a:gd name="adj2" fmla="val -42611"/>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339384" y="2165800"/>
              <a:ext cx="1433015" cy="442020"/>
            </a:xfrm>
            <a:prstGeom prst="rect">
              <a:avLst/>
            </a:prstGeom>
            <a:noFill/>
          </p:spPr>
          <p:txBody>
            <a:bodyPr wrap="square" rtlCol="0">
              <a:spAutoFit/>
            </a:bodyPr>
            <a:lstStyle/>
            <a:p>
              <a:pPr algn="ctr"/>
              <a:r>
                <a:rPr lang="en-US" sz="4400" dirty="0" smtClean="0">
                  <a:solidFill>
                    <a:schemeClr val="bg1"/>
                  </a:solidFill>
                  <a:latin typeface="+mj-lt"/>
                </a:rPr>
                <a:t>HOW MUCH?</a:t>
              </a:r>
              <a:endParaRPr lang="en-US" sz="4400" dirty="0">
                <a:solidFill>
                  <a:schemeClr val="bg1"/>
                </a:solidFill>
                <a:latin typeface="+mj-lt"/>
              </a:endParaRPr>
            </a:p>
          </p:txBody>
        </p:sp>
      </p:grpSp>
      <p:sp>
        <p:nvSpPr>
          <p:cNvPr id="8" name="TextBox 7"/>
          <p:cNvSpPr txBox="1"/>
          <p:nvPr/>
        </p:nvSpPr>
        <p:spPr>
          <a:xfrm>
            <a:off x="742665" y="2288023"/>
            <a:ext cx="7410734" cy="1292662"/>
          </a:xfrm>
          <a:prstGeom prst="rect">
            <a:avLst/>
          </a:prstGeom>
          <a:noFill/>
        </p:spPr>
        <p:txBody>
          <a:bodyPr wrap="square" rtlCol="0">
            <a:spAutoFit/>
          </a:bodyPr>
          <a:lstStyle/>
          <a:p>
            <a:r>
              <a:rPr lang="en-US" sz="2000" dirty="0" smtClean="0">
                <a:solidFill>
                  <a:schemeClr val="tx2"/>
                </a:solidFill>
              </a:rPr>
              <a:t>Will be generated by a quarter cent sales tax* increase within the FQMD boundaries to spend on enhanced public safety. These funds would be generated overwhelmingly by visitors. </a:t>
            </a:r>
          </a:p>
          <a:p>
            <a:endParaRPr lang="en-US" dirty="0"/>
          </a:p>
        </p:txBody>
      </p:sp>
      <p:sp>
        <p:nvSpPr>
          <p:cNvPr id="9" name="TextBox 8"/>
          <p:cNvSpPr txBox="1"/>
          <p:nvPr/>
        </p:nvSpPr>
        <p:spPr>
          <a:xfrm>
            <a:off x="769961" y="3289734"/>
            <a:ext cx="4449170" cy="307777"/>
          </a:xfrm>
          <a:prstGeom prst="rect">
            <a:avLst/>
          </a:prstGeom>
          <a:noFill/>
        </p:spPr>
        <p:txBody>
          <a:bodyPr wrap="square" rtlCol="0">
            <a:spAutoFit/>
          </a:bodyPr>
          <a:lstStyle/>
          <a:p>
            <a:r>
              <a:rPr lang="en-US" sz="1400" i="1" dirty="0" smtClean="0"/>
              <a:t>*excludes hotel/motel room taxes</a:t>
            </a:r>
            <a:endParaRPr lang="en-US" sz="1400" i="1" dirty="0"/>
          </a:p>
        </p:txBody>
      </p:sp>
      <p:sp>
        <p:nvSpPr>
          <p:cNvPr id="10" name="TextBox 9"/>
          <p:cNvSpPr txBox="1"/>
          <p:nvPr/>
        </p:nvSpPr>
        <p:spPr>
          <a:xfrm>
            <a:off x="742665" y="1712878"/>
            <a:ext cx="6223380" cy="584775"/>
          </a:xfrm>
          <a:prstGeom prst="rect">
            <a:avLst/>
          </a:prstGeom>
          <a:noFill/>
        </p:spPr>
        <p:txBody>
          <a:bodyPr wrap="square" rtlCol="0">
            <a:spAutoFit/>
          </a:bodyPr>
          <a:lstStyle/>
          <a:p>
            <a:r>
              <a:rPr lang="en-US" sz="3200" dirty="0" smtClean="0">
                <a:latin typeface="+mj-lt"/>
              </a:rPr>
              <a:t>APPROX. $2 MILLION PER YEAR</a:t>
            </a:r>
            <a:endParaRPr lang="en-US" sz="3200" dirty="0">
              <a:latin typeface="+mj-lt"/>
            </a:endParaRPr>
          </a:p>
        </p:txBody>
      </p:sp>
      <p:sp>
        <p:nvSpPr>
          <p:cNvPr id="11" name="TextBox 10"/>
          <p:cNvSpPr txBox="1"/>
          <p:nvPr/>
        </p:nvSpPr>
        <p:spPr>
          <a:xfrm>
            <a:off x="769960" y="4280359"/>
            <a:ext cx="9397621" cy="1015663"/>
          </a:xfrm>
          <a:prstGeom prst="rect">
            <a:avLst/>
          </a:prstGeom>
          <a:noFill/>
        </p:spPr>
        <p:txBody>
          <a:bodyPr wrap="square" rtlCol="0">
            <a:spAutoFit/>
          </a:bodyPr>
          <a:lstStyle/>
          <a:p>
            <a:r>
              <a:rPr lang="en-US" sz="2000" dirty="0" smtClean="0">
                <a:solidFill>
                  <a:schemeClr val="tx2"/>
                </a:solidFill>
                <a:latin typeface="Franklin Gothic Medium" panose="020B0603020102020204" pitchFamily="34" charset="0"/>
              </a:rPr>
              <a:t>$2 MILLION: </a:t>
            </a:r>
            <a:r>
              <a:rPr lang="en-US" sz="2000" dirty="0" smtClean="0">
                <a:solidFill>
                  <a:schemeClr val="tx2"/>
                </a:solidFill>
              </a:rPr>
              <a:t>From Hospitality entities (Convention Center-$1M, CVB - $1M)</a:t>
            </a:r>
          </a:p>
          <a:p>
            <a:r>
              <a:rPr lang="en-US" sz="2000" dirty="0" smtClean="0">
                <a:solidFill>
                  <a:schemeClr val="tx2"/>
                </a:solidFill>
                <a:latin typeface="Franklin Gothic Medium" panose="020B0603020102020204" pitchFamily="34" charset="0"/>
              </a:rPr>
              <a:t>$500 K: </a:t>
            </a:r>
            <a:r>
              <a:rPr lang="en-US" sz="2000" dirty="0" smtClean="0">
                <a:solidFill>
                  <a:schemeClr val="tx2"/>
                </a:solidFill>
              </a:rPr>
              <a:t>From City portion of hotel self-assessment</a:t>
            </a:r>
          </a:p>
          <a:p>
            <a:endParaRPr lang="en-US" sz="2000" dirty="0">
              <a:latin typeface="Franklin Gothic Medium" panose="020B0603020102020204" pitchFamily="34" charset="0"/>
            </a:endParaRPr>
          </a:p>
        </p:txBody>
      </p:sp>
      <p:sp>
        <p:nvSpPr>
          <p:cNvPr id="12" name="TextBox 11"/>
          <p:cNvSpPr txBox="1"/>
          <p:nvPr/>
        </p:nvSpPr>
        <p:spPr>
          <a:xfrm>
            <a:off x="769960" y="3705214"/>
            <a:ext cx="9615985" cy="584775"/>
          </a:xfrm>
          <a:prstGeom prst="rect">
            <a:avLst/>
          </a:prstGeom>
          <a:noFill/>
        </p:spPr>
        <p:txBody>
          <a:bodyPr wrap="square" rtlCol="0">
            <a:spAutoFit/>
          </a:bodyPr>
          <a:lstStyle/>
          <a:p>
            <a:r>
              <a:rPr lang="en-US" sz="3200" dirty="0" smtClean="0">
                <a:latin typeface="+mj-lt"/>
              </a:rPr>
              <a:t>PLUS ANOTHER $2.5 MILLION IN TOURIST-GENERATED FUNDS</a:t>
            </a:r>
            <a:endParaRPr lang="en-US" sz="3200" dirty="0">
              <a:latin typeface="+mj-lt"/>
            </a:endParaRPr>
          </a:p>
        </p:txBody>
      </p:sp>
      <p:sp>
        <p:nvSpPr>
          <p:cNvPr id="13" name="TextBox 12"/>
          <p:cNvSpPr txBox="1"/>
          <p:nvPr/>
        </p:nvSpPr>
        <p:spPr>
          <a:xfrm>
            <a:off x="742665" y="5759816"/>
            <a:ext cx="9397621" cy="707886"/>
          </a:xfrm>
          <a:prstGeom prst="rect">
            <a:avLst/>
          </a:prstGeom>
          <a:noFill/>
        </p:spPr>
        <p:txBody>
          <a:bodyPr wrap="square" rtlCol="0">
            <a:spAutoFit/>
          </a:bodyPr>
          <a:lstStyle/>
          <a:p>
            <a:r>
              <a:rPr lang="en-US" sz="2000" dirty="0" smtClean="0">
                <a:solidFill>
                  <a:schemeClr val="tx2"/>
                </a:solidFill>
              </a:rPr>
              <a:t>If passed, this plan provides a minimum of 30 fulltime Louisiana State Police Troopers, which will mean at least 7 troopers at any time</a:t>
            </a:r>
            <a:endParaRPr lang="en-US" sz="2000" dirty="0"/>
          </a:p>
        </p:txBody>
      </p:sp>
      <p:sp>
        <p:nvSpPr>
          <p:cNvPr id="14" name="TextBox 13"/>
          <p:cNvSpPr txBox="1"/>
          <p:nvPr/>
        </p:nvSpPr>
        <p:spPr>
          <a:xfrm>
            <a:off x="742665" y="5184671"/>
            <a:ext cx="9615985" cy="584775"/>
          </a:xfrm>
          <a:prstGeom prst="rect">
            <a:avLst/>
          </a:prstGeom>
          <a:noFill/>
        </p:spPr>
        <p:txBody>
          <a:bodyPr wrap="square" rtlCol="0">
            <a:spAutoFit/>
          </a:bodyPr>
          <a:lstStyle/>
          <a:p>
            <a:r>
              <a:rPr lang="en-US" sz="3200" dirty="0" smtClean="0">
                <a:latin typeface="+mj-lt"/>
              </a:rPr>
              <a:t>$4.5 MILLION TOTAL = 30 STATE POLICE TROOPERS</a:t>
            </a:r>
            <a:endParaRPr lang="en-US" sz="3200" dirty="0">
              <a:latin typeface="+mj-lt"/>
            </a:endParaRPr>
          </a:p>
        </p:txBody>
      </p:sp>
    </p:spTree>
    <p:extLst>
      <p:ext uri="{BB962C8B-B14F-4D97-AF65-F5344CB8AC3E}">
        <p14:creationId xmlns:p14="http://schemas.microsoft.com/office/powerpoint/2010/main" val="20798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F42534"/>
      </a:dk1>
      <a:lt1>
        <a:srgbClr val="E9EFF7"/>
      </a:lt1>
      <a:dk2>
        <a:srgbClr val="005CB9"/>
      </a:dk2>
      <a:lt2>
        <a:srgbClr val="E9EFF7"/>
      </a:lt2>
      <a:accent1>
        <a:srgbClr val="E3ED7F"/>
      </a:accent1>
      <a:accent2>
        <a:srgbClr val="6BB1E4"/>
      </a:accent2>
      <a:accent3>
        <a:srgbClr val="415F83"/>
      </a:accent3>
      <a:accent4>
        <a:srgbClr val="FBCA3D"/>
      </a:accent4>
      <a:accent5>
        <a:srgbClr val="3EA473"/>
      </a:accent5>
      <a:accent6>
        <a:srgbClr val="AD0808"/>
      </a:accent6>
      <a:hlink>
        <a:srgbClr val="2200C1"/>
      </a:hlink>
      <a:folHlink>
        <a:srgbClr val="5519B3"/>
      </a:folHlink>
    </a:clrScheme>
    <a:fontScheme name="Custom 1">
      <a:majorFont>
        <a:latin typeface="Rockwell Condense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1359</TotalTime>
  <Words>862</Words>
  <Application>Microsoft Office PowerPoint</Application>
  <PresentationFormat>Widescreen</PresentationFormat>
  <Paragraphs>166</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Franklin Gothic Book</vt:lpstr>
      <vt:lpstr>Franklin Gothic Medium</vt:lpstr>
      <vt:lpstr>Rockwell Condensed</vt:lpstr>
      <vt:lpstr>Office Theme</vt:lpstr>
      <vt:lpstr>PowerPoint Presentation</vt:lpstr>
      <vt:lpstr>AGENDA</vt:lpstr>
      <vt:lpstr>PowerPoint Presentation</vt:lpstr>
      <vt:lpstr>BOUNDARIES OF EDD SHARED WITH FRENCH QUARTER MANAGEMENT DISTRICT</vt:lpstr>
      <vt:lpstr>PowerPoint Presentation</vt:lpstr>
      <vt:lpstr>SUPPORTING ORGANIZATIONS</vt:lpstr>
      <vt:lpstr>WHAT IS IT FOR?</vt:lpstr>
      <vt:lpstr>PowerPoint Presentation</vt:lpstr>
      <vt:lpstr>PowerPoint Presentation</vt:lpstr>
      <vt:lpstr>FRENCH QUARTER CRIME STATISTICS January 2015 – June 2015 compared with January 2014 – June 2014</vt:lpstr>
      <vt:lpstr>FREQUENTLY ASKED QUESTIONS</vt:lpstr>
      <vt:lpstr>IMPORTANT DATES</vt:lpstr>
      <vt:lpstr>PowerPoint Presentation</vt:lpstr>
    </vt:vector>
  </TitlesOfParts>
  <Company>City of New Orleans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V. Burns</dc:creator>
  <cp:lastModifiedBy>Emily Remington</cp:lastModifiedBy>
  <cp:revision>36</cp:revision>
  <cp:lastPrinted>2015-10-07T14:04:15Z</cp:lastPrinted>
  <dcterms:created xsi:type="dcterms:W3CDTF">2015-10-02T14:57:45Z</dcterms:created>
  <dcterms:modified xsi:type="dcterms:W3CDTF">2015-10-07T14:05:57Z</dcterms:modified>
</cp:coreProperties>
</file>